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46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911923-BAFD-8184-8A74-92B11A8D8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60CE303-110C-C258-446E-47E809F8B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412A121-9D5F-1566-F89A-B6D06806E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CAAA-6BAE-4D33-A620-D7F8FF6680C6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AAC629-35C6-D7BD-2385-A5C711972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C147381-6868-F1D9-5F09-34E9E2B9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A077-D3DF-4473-9D25-1D7B9BD61C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4565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168C9A-885B-E178-A0DB-523696347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B9D8FDB-2D27-9CC2-704D-2545BB672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A8E92D5-D2FA-4F85-2C2B-D8AA76A5A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CAAA-6BAE-4D33-A620-D7F8FF6680C6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6DA7024-6D04-9B59-E97D-3B6DA5C22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05D1C10-3F23-389E-6F23-6E1D2DB91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A077-D3DF-4473-9D25-1D7B9BD61C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0116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63328B-CAF1-5A52-2754-471B48ED1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A776D8F-8948-BB72-063E-10427113E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7E1291A-D0F2-03FD-6132-884005632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CAAA-6BAE-4D33-A620-D7F8FF6680C6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C9CB3C-E318-ED6F-466F-244EB9EAF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62DD5DA-E4BB-AD4F-D07A-FE8CEF84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A077-D3DF-4473-9D25-1D7B9BD61C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3466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F0408B-6E9B-2FC5-6E29-8A4AA2C14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D3AEB4-F35C-7B5F-7B0B-EAB19DBEE0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DF03F75-3895-8F7E-A9CB-ABF4C191A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CE919FE-5647-A845-CA22-0FDF636AA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CAAA-6BAE-4D33-A620-D7F8FF6680C6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54AADD2-5C85-5A3C-5A5C-B091FEABA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BCC8B68-1F6E-782C-B309-229DEAAB2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A077-D3DF-4473-9D25-1D7B9BD61C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7418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1508F1-474F-F2A7-E90C-E96049A6C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7D7DA8C-A60B-4272-E6E7-7373A10A5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3740C83-55AD-D2D5-6552-EAB29F516E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9694F27-C82F-9C1C-ECD9-0CE058A8EA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F62875C-CFA0-7D81-CEC8-63D9161C19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9A4364B-5246-B2A3-B1E2-F5A089B36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CAAA-6BAE-4D33-A620-D7F8FF6680C6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6708149-3A48-3A44-895B-C74766482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A28CAF8-D379-0E89-C50A-18F6EA635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A077-D3DF-4473-9D25-1D7B9BD61C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8029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3B1BE8-A78D-93D7-B317-7788B8D57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621A473-B58D-BF9A-8E55-0F4A33B0E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CAAA-6BAE-4D33-A620-D7F8FF6680C6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2A25371-F221-6FF1-D705-49041A11F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06A41E9-4151-FE30-E216-E1A2C5F37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A077-D3DF-4473-9D25-1D7B9BD61C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329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C5DC717-ECBE-333A-FD2A-181992383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CAAA-6BAE-4D33-A620-D7F8FF6680C6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DA7DA00-E673-9522-F50F-5996995CD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3393515-EAFE-DD2E-5637-E0F460AB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A077-D3DF-4473-9D25-1D7B9BD61C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7466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A54ABF-88E4-DC58-E5F4-5A3E09FD3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C4FF99-035A-F01E-45FE-BCF38A28B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DF3EFE9-B384-836B-5287-F9A3212FD6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A50887-02DB-BCDA-008C-B31AE650C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CAAA-6BAE-4D33-A620-D7F8FF6680C6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EDBE3B4-E112-162E-28F9-98936827E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F47B1B5-205A-5263-9DEB-AA1AABB3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A077-D3DF-4473-9D25-1D7B9BD61C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417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CB14F4-1238-93D7-4A16-05E0AAD9E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3A8F3A8-37FE-2B3D-F0EA-F069F2DA73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F10B5E3-0E3B-4991-3ACB-E69C525B90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2BB1A44-27FB-9B78-7052-D3047586F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CAAA-6BAE-4D33-A620-D7F8FF6680C6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C997310-29D1-4119-3838-688281624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CF6C769-5678-48D3-B0AA-C46E335C7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A077-D3DF-4473-9D25-1D7B9BD61C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1834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B7C809-D9B1-921B-934E-1CFA24E8F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2BA3CEF-1FB8-3F38-50E3-9BDD4758F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F1FC12-4F5E-DBDF-3191-BF8AD43C3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CAAA-6BAE-4D33-A620-D7F8FF6680C6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14EEF9-24F5-6056-66D8-D54F5DBC9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4CC099B-C52A-695E-84C6-7A1C7338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A077-D3DF-4473-9D25-1D7B9BD61C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3085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6F91C57-72BA-31C7-47B8-D90AFA78CB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923551A-D8A3-37D0-4524-B54FCB85A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AF9326-3E9F-A158-5EC9-C70FF0FD6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CAAA-6BAE-4D33-A620-D7F8FF6680C6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73F1DE6-24F8-FE0D-92AA-51A4AA131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FB42032-D995-7F09-0D4C-16129DF99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A077-D3DF-4473-9D25-1D7B9BD61C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42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8104D01-E4CC-2515-F0C3-C2CBC46C2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414719F-29A7-E340-3F35-BD8B733A0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BD97D1C-5691-F75C-58A9-8DD78BA8B0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A0CAAA-6BAE-4D33-A620-D7F8FF6680C6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49FF0F8-A755-06D7-B4C9-3D05F6138B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05C54E-A7E2-72A6-FD74-4DC5CA65DA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8EA077-D3DF-4473-9D25-1D7B9BD61C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458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636C1B-0306-FAA1-5517-4D17722E70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568"/>
            <a:ext cx="9144000" cy="680558"/>
          </a:xfrm>
        </p:spPr>
        <p:txBody>
          <a:bodyPr>
            <a:noAutofit/>
          </a:bodyPr>
          <a:lstStyle/>
          <a:p>
            <a:r>
              <a:rPr lang="it-IT" sz="1400" b="1" spc="-50" dirty="0">
                <a:solidFill>
                  <a:srgbClr val="232323"/>
                </a:solidFill>
                <a:latin typeface="Arial"/>
                <a:cs typeface="Arial"/>
              </a:rPr>
              <a:t>Organigramma</a:t>
            </a:r>
            <a:r>
              <a:rPr lang="it-IT" sz="1400" b="1" spc="100" dirty="0">
                <a:solidFill>
                  <a:srgbClr val="232323"/>
                </a:solidFill>
                <a:latin typeface="Arial"/>
                <a:cs typeface="Arial"/>
              </a:rPr>
              <a:t> Azienda speciale </a:t>
            </a:r>
            <a:r>
              <a:rPr lang="it-IT" sz="1400" b="1" spc="-35" dirty="0">
                <a:latin typeface="Arial"/>
                <a:cs typeface="Arial"/>
              </a:rPr>
              <a:t>“Evaristo Almici</a:t>
            </a:r>
            <a:r>
              <a:rPr lang="it-IT" sz="1400" b="1" spc="-30" dirty="0">
                <a:latin typeface="Arial"/>
                <a:cs typeface="Arial"/>
              </a:rPr>
              <a:t>" </a:t>
            </a:r>
            <a:br>
              <a:rPr lang="it-IT" sz="1400" b="1" spc="-30" dirty="0">
                <a:latin typeface="Arial"/>
                <a:cs typeface="Arial"/>
              </a:rPr>
            </a:br>
            <a:r>
              <a:rPr lang="it-IT" sz="1400" b="1" spc="-30" dirty="0">
                <a:latin typeface="Arial"/>
                <a:cs typeface="Arial"/>
              </a:rPr>
              <a:t>C.D.D </a:t>
            </a:r>
            <a:r>
              <a:rPr lang="it-IT" sz="1400" b="1" spc="-35" dirty="0">
                <a:latin typeface="Arial"/>
                <a:cs typeface="Arial"/>
              </a:rPr>
              <a:t>“Natale Elli</a:t>
            </a:r>
            <a:r>
              <a:rPr lang="it-IT" sz="1400" b="1" spc="-30" dirty="0">
                <a:latin typeface="Arial"/>
                <a:cs typeface="Arial"/>
              </a:rPr>
              <a:t>"  </a:t>
            </a:r>
            <a:r>
              <a:rPr lang="it-IT" sz="1400" b="1" spc="-40" dirty="0">
                <a:latin typeface="Arial"/>
                <a:cs typeface="Arial"/>
              </a:rPr>
              <a:t>(aggiornato</a:t>
            </a:r>
            <a:r>
              <a:rPr lang="it-IT" sz="1400" b="1" spc="50" dirty="0">
                <a:latin typeface="Arial"/>
                <a:cs typeface="Arial"/>
              </a:rPr>
              <a:t> </a:t>
            </a:r>
            <a:r>
              <a:rPr lang="it-IT" sz="1400" b="1" dirty="0">
                <a:solidFill>
                  <a:srgbClr val="1F1F1F"/>
                </a:solidFill>
                <a:latin typeface="Arial"/>
                <a:cs typeface="Arial"/>
              </a:rPr>
              <a:t>al</a:t>
            </a:r>
            <a:r>
              <a:rPr lang="it-IT" sz="1400" b="1" spc="-8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lang="it-IT" sz="1400" b="1" spc="-10" dirty="0">
                <a:solidFill>
                  <a:srgbClr val="131313"/>
                </a:solidFill>
                <a:latin typeface="Arial"/>
                <a:cs typeface="Arial"/>
              </a:rPr>
              <a:t>01.01.2026)</a:t>
            </a:r>
            <a:br>
              <a:rPr lang="it-IT" sz="1400" dirty="0">
                <a:latin typeface="Arial"/>
                <a:cs typeface="Arial"/>
              </a:rPr>
            </a:br>
            <a:r>
              <a:rPr lang="it-IT" sz="1400" dirty="0">
                <a:solidFill>
                  <a:srgbClr val="131313"/>
                </a:solidFill>
                <a:latin typeface="Arial MT"/>
                <a:cs typeface="Arial MT"/>
              </a:rPr>
              <a:t>Datore</a:t>
            </a:r>
            <a:r>
              <a:rPr lang="it-IT" sz="1400" spc="70" dirty="0">
                <a:solidFill>
                  <a:srgbClr val="131313"/>
                </a:solidFill>
                <a:latin typeface="Arial MT"/>
                <a:cs typeface="Arial MT"/>
              </a:rPr>
              <a:t> </a:t>
            </a:r>
            <a:r>
              <a:rPr lang="it-IT" sz="1400" dirty="0">
                <a:solidFill>
                  <a:srgbClr val="2B2B2B"/>
                </a:solidFill>
                <a:latin typeface="Arial MT"/>
                <a:cs typeface="Arial MT"/>
              </a:rPr>
              <a:t>di</a:t>
            </a:r>
            <a:r>
              <a:rPr lang="it-IT" sz="1400" spc="-30" dirty="0">
                <a:solidFill>
                  <a:srgbClr val="2B2B2B"/>
                </a:solidFill>
                <a:latin typeface="Arial MT"/>
                <a:cs typeface="Arial MT"/>
              </a:rPr>
              <a:t> </a:t>
            </a:r>
            <a:r>
              <a:rPr lang="it-IT" sz="1400" dirty="0" err="1">
                <a:solidFill>
                  <a:srgbClr val="111111"/>
                </a:solidFill>
                <a:latin typeface="Arial MT"/>
                <a:cs typeface="Arial MT"/>
              </a:rPr>
              <a:t>Iavoro</a:t>
            </a:r>
            <a:r>
              <a:rPr lang="it-IT" sz="1400" dirty="0">
                <a:solidFill>
                  <a:srgbClr val="111111"/>
                </a:solidFill>
                <a:latin typeface="Arial MT"/>
                <a:cs typeface="Arial MT"/>
              </a:rPr>
              <a:t>:</a:t>
            </a:r>
            <a:r>
              <a:rPr lang="it-IT" sz="1400" spc="45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lang="it-IT" sz="1400">
                <a:solidFill>
                  <a:srgbClr val="1F1F1F"/>
                </a:solidFill>
                <a:latin typeface="Arial MT"/>
                <a:cs typeface="Arial MT"/>
              </a:rPr>
              <a:t>Silvana Archetti - </a:t>
            </a:r>
            <a:r>
              <a:rPr lang="it-IT" sz="1400">
                <a:solidFill>
                  <a:srgbClr val="0F0F0F"/>
                </a:solidFill>
                <a:latin typeface="Arial MT"/>
                <a:cs typeface="Arial MT"/>
              </a:rPr>
              <a:t>Presidente</a:t>
            </a:r>
            <a:r>
              <a:rPr lang="it-IT" sz="1400" spc="65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lang="it-IT" sz="1400" dirty="0">
                <a:solidFill>
                  <a:srgbClr val="2A2A2A"/>
                </a:solidFill>
                <a:latin typeface="Arial MT"/>
                <a:cs typeface="Arial MT"/>
              </a:rPr>
              <a:t>e</a:t>
            </a:r>
            <a:r>
              <a:rPr lang="it-IT" sz="1400" spc="385" dirty="0">
                <a:solidFill>
                  <a:srgbClr val="2A2A2A"/>
                </a:solidFill>
                <a:latin typeface="Arial MT"/>
                <a:cs typeface="Arial MT"/>
              </a:rPr>
              <a:t> </a:t>
            </a:r>
            <a:r>
              <a:rPr lang="it-IT" sz="1400" dirty="0">
                <a:solidFill>
                  <a:srgbClr val="1F1F1F"/>
                </a:solidFill>
                <a:latin typeface="Arial MT"/>
                <a:cs typeface="Arial MT"/>
              </a:rPr>
              <a:t>Legale</a:t>
            </a:r>
            <a:r>
              <a:rPr lang="it-IT" sz="1400" spc="45" dirty="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lang="it-IT" sz="1400" spc="-10" dirty="0">
                <a:latin typeface="Arial MT"/>
                <a:cs typeface="Arial MT"/>
              </a:rPr>
              <a:t>Rappresentante</a:t>
            </a:r>
            <a:endParaRPr lang="it-IT" sz="1400" dirty="0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6669B3B7-9035-10A7-B582-ED7724ED09E9}"/>
              </a:ext>
            </a:extLst>
          </p:cNvPr>
          <p:cNvSpPr/>
          <p:nvPr/>
        </p:nvSpPr>
        <p:spPr>
          <a:xfrm>
            <a:off x="3834058" y="845387"/>
            <a:ext cx="4523883" cy="8725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DIRETTORE GENERALE: Sonia Tagliani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RESPONSABILE CDI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RSPP, REFERENTE RAPPORTI CON ATS,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RESPONSABILE SISTEMA INFORMATIVO</a:t>
            </a:r>
          </a:p>
        </p:txBody>
      </p:sp>
      <p:cxnSp>
        <p:nvCxnSpPr>
          <p:cNvPr id="41" name="Connettore diritto 40">
            <a:extLst>
              <a:ext uri="{FF2B5EF4-FFF2-40B4-BE49-F238E27FC236}">
                <a16:creationId xmlns:a16="http://schemas.microsoft.com/office/drawing/2014/main" id="{9CDF1BE5-F270-B54F-4D97-0A1768F3F793}"/>
              </a:ext>
            </a:extLst>
          </p:cNvPr>
          <p:cNvCxnSpPr>
            <a:cxnSpLocks/>
          </p:cNvCxnSpPr>
          <p:nvPr/>
        </p:nvCxnSpPr>
        <p:spPr>
          <a:xfrm flipH="1">
            <a:off x="7063190" y="1717948"/>
            <a:ext cx="31167" cy="25669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Rettangolo 41">
            <a:extLst>
              <a:ext uri="{FF2B5EF4-FFF2-40B4-BE49-F238E27FC236}">
                <a16:creationId xmlns:a16="http://schemas.microsoft.com/office/drawing/2014/main" id="{05B811AD-5D1C-AE9E-317F-9FCF17DB5727}"/>
              </a:ext>
            </a:extLst>
          </p:cNvPr>
          <p:cNvSpPr/>
          <p:nvPr/>
        </p:nvSpPr>
        <p:spPr>
          <a:xfrm>
            <a:off x="7415703" y="1804209"/>
            <a:ext cx="2370042" cy="6978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SERVIZIO AMMINISTRATIVO - FINANZIARIO</a:t>
            </a:r>
            <a:r>
              <a:rPr lang="it-IT" sz="800" dirty="0">
                <a:solidFill>
                  <a:schemeClr val="tx1"/>
                </a:solidFill>
              </a:rPr>
              <a:t>: </a:t>
            </a:r>
          </a:p>
          <a:p>
            <a:pPr algn="ctr"/>
            <a:r>
              <a:rPr lang="it-IT" sz="800" dirty="0" err="1">
                <a:solidFill>
                  <a:schemeClr val="tx1"/>
                </a:solidFill>
              </a:rPr>
              <a:t>Bedussi</a:t>
            </a:r>
            <a:r>
              <a:rPr lang="it-IT" sz="800" dirty="0">
                <a:solidFill>
                  <a:schemeClr val="tx1"/>
                </a:solidFill>
              </a:rPr>
              <a:t> Elisa (in maternità sostituita da D’ALFONSO LAYLA)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Comai Francesca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Miglio Laura</a:t>
            </a:r>
          </a:p>
        </p:txBody>
      </p:sp>
      <p:cxnSp>
        <p:nvCxnSpPr>
          <p:cNvPr id="43" name="Connettore diritto 42">
            <a:extLst>
              <a:ext uri="{FF2B5EF4-FFF2-40B4-BE49-F238E27FC236}">
                <a16:creationId xmlns:a16="http://schemas.microsoft.com/office/drawing/2014/main" id="{4D58FF91-E871-E983-1ECC-124B35700AFA}"/>
              </a:ext>
            </a:extLst>
          </p:cNvPr>
          <p:cNvCxnSpPr>
            <a:cxnSpLocks/>
          </p:cNvCxnSpPr>
          <p:nvPr/>
        </p:nvCxnSpPr>
        <p:spPr>
          <a:xfrm>
            <a:off x="7080486" y="2159135"/>
            <a:ext cx="335217" cy="26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Rettangolo 45">
            <a:extLst>
              <a:ext uri="{FF2B5EF4-FFF2-40B4-BE49-F238E27FC236}">
                <a16:creationId xmlns:a16="http://schemas.microsoft.com/office/drawing/2014/main" id="{18104846-37E8-AAA8-C369-E6EC0E535DF4}"/>
              </a:ext>
            </a:extLst>
          </p:cNvPr>
          <p:cNvSpPr/>
          <p:nvPr/>
        </p:nvSpPr>
        <p:spPr>
          <a:xfrm>
            <a:off x="7436975" y="2607494"/>
            <a:ext cx="2370039" cy="5557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SERVIZIO RISTORAZIONE: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CIRFOOD S.C.</a:t>
            </a:r>
            <a:endParaRPr lang="it-IT" sz="700" dirty="0">
              <a:solidFill>
                <a:schemeClr val="tx1"/>
              </a:solidFill>
            </a:endParaRPr>
          </a:p>
        </p:txBody>
      </p:sp>
      <p:cxnSp>
        <p:nvCxnSpPr>
          <p:cNvPr id="47" name="Connettore diritto 46">
            <a:extLst>
              <a:ext uri="{FF2B5EF4-FFF2-40B4-BE49-F238E27FC236}">
                <a16:creationId xmlns:a16="http://schemas.microsoft.com/office/drawing/2014/main" id="{EC289C28-0EAC-297A-B30A-DFB939C39B35}"/>
              </a:ext>
            </a:extLst>
          </p:cNvPr>
          <p:cNvCxnSpPr/>
          <p:nvPr/>
        </p:nvCxnSpPr>
        <p:spPr>
          <a:xfrm>
            <a:off x="7080486" y="2932633"/>
            <a:ext cx="35648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Rettangolo 50">
            <a:extLst>
              <a:ext uri="{FF2B5EF4-FFF2-40B4-BE49-F238E27FC236}">
                <a16:creationId xmlns:a16="http://schemas.microsoft.com/office/drawing/2014/main" id="{4A886D6A-288E-0A0C-1D35-E43F52193A1D}"/>
              </a:ext>
            </a:extLst>
          </p:cNvPr>
          <p:cNvSpPr/>
          <p:nvPr/>
        </p:nvSpPr>
        <p:spPr>
          <a:xfrm>
            <a:off x="4091407" y="2350844"/>
            <a:ext cx="2726486" cy="11311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Dott.ssa Cesaretti Myriam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REFERENTE PER VALIDAZIONE PROTOCOLLI,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RAPPORTI CON ATS IN MATERIA DI PREVENZIONE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ED EDUCAZIONE ALLA SALUTE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VIGILANZA SUGLI ASPETTI IGIENICO-SANITARI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PROTEZIONE GIURIDICA/PUBBLICA TUTELA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RESPONSABILE QUALITA’ – RISK MANAGER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RESPONSABILE EMERGENZA PANDEMICA (REP)</a:t>
            </a:r>
          </a:p>
        </p:txBody>
      </p:sp>
      <p:cxnSp>
        <p:nvCxnSpPr>
          <p:cNvPr id="52" name="Connettore diritto 51">
            <a:extLst>
              <a:ext uri="{FF2B5EF4-FFF2-40B4-BE49-F238E27FC236}">
                <a16:creationId xmlns:a16="http://schemas.microsoft.com/office/drawing/2014/main" id="{C1184E61-020A-53C2-33B2-7B39FEC7422D}"/>
              </a:ext>
            </a:extLst>
          </p:cNvPr>
          <p:cNvCxnSpPr>
            <a:cxnSpLocks/>
          </p:cNvCxnSpPr>
          <p:nvPr/>
        </p:nvCxnSpPr>
        <p:spPr>
          <a:xfrm>
            <a:off x="3373959" y="2160546"/>
            <a:ext cx="370652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Connettore diritto 52">
            <a:extLst>
              <a:ext uri="{FF2B5EF4-FFF2-40B4-BE49-F238E27FC236}">
                <a16:creationId xmlns:a16="http://schemas.microsoft.com/office/drawing/2014/main" id="{92384384-CD80-4061-78B2-684486250C89}"/>
              </a:ext>
            </a:extLst>
          </p:cNvPr>
          <p:cNvCxnSpPr>
            <a:cxnSpLocks/>
          </p:cNvCxnSpPr>
          <p:nvPr/>
        </p:nvCxnSpPr>
        <p:spPr>
          <a:xfrm>
            <a:off x="1684277" y="4031137"/>
            <a:ext cx="267629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" name="Rettangolo 53">
            <a:extLst>
              <a:ext uri="{FF2B5EF4-FFF2-40B4-BE49-F238E27FC236}">
                <a16:creationId xmlns:a16="http://schemas.microsoft.com/office/drawing/2014/main" id="{BBD5242F-2B45-1D96-298F-AF92910D3641}"/>
              </a:ext>
            </a:extLst>
          </p:cNvPr>
          <p:cNvSpPr/>
          <p:nvPr/>
        </p:nvSpPr>
        <p:spPr>
          <a:xfrm>
            <a:off x="6502769" y="3982151"/>
            <a:ext cx="1140778" cy="5705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VOLONTARI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045B0B66-C0BD-D70B-BF5B-66A2B3D92730}"/>
              </a:ext>
            </a:extLst>
          </p:cNvPr>
          <p:cNvSpPr/>
          <p:nvPr/>
        </p:nvSpPr>
        <p:spPr>
          <a:xfrm>
            <a:off x="1204822" y="4214558"/>
            <a:ext cx="958910" cy="4150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EDUCATORI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65D5E9F3-F3C1-3521-2303-773B8B167E40}"/>
              </a:ext>
            </a:extLst>
          </p:cNvPr>
          <p:cNvSpPr/>
          <p:nvPr/>
        </p:nvSpPr>
        <p:spPr>
          <a:xfrm>
            <a:off x="5307231" y="5099534"/>
            <a:ext cx="1531232" cy="571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VOLONTARI PER REZZATO: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Servizio manutenzione giardino e piccole manutenzioni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0C25031B-E06B-9A2C-69E8-4D8CE57B9E07}"/>
              </a:ext>
            </a:extLst>
          </p:cNvPr>
          <p:cNvSpPr/>
          <p:nvPr/>
        </p:nvSpPr>
        <p:spPr>
          <a:xfrm>
            <a:off x="7275458" y="5110417"/>
            <a:ext cx="1472755" cy="572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AMICI CASA DI RIPOSO: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Servizio di supporto educatori durante attività</a:t>
            </a: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9D845C98-7539-9A53-EAC7-F668FDADFFA0}"/>
              </a:ext>
            </a:extLst>
          </p:cNvPr>
          <p:cNvCxnSpPr>
            <a:cxnSpLocks/>
          </p:cNvCxnSpPr>
          <p:nvPr/>
        </p:nvCxnSpPr>
        <p:spPr>
          <a:xfrm flipV="1">
            <a:off x="1684277" y="4022321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Connettore diritto 62">
            <a:extLst>
              <a:ext uri="{FF2B5EF4-FFF2-40B4-BE49-F238E27FC236}">
                <a16:creationId xmlns:a16="http://schemas.microsoft.com/office/drawing/2014/main" id="{2836CD97-AF4C-14E0-8F4F-1BA7E03985BC}"/>
              </a:ext>
            </a:extLst>
          </p:cNvPr>
          <p:cNvCxnSpPr>
            <a:cxnSpLocks/>
          </p:cNvCxnSpPr>
          <p:nvPr/>
        </p:nvCxnSpPr>
        <p:spPr>
          <a:xfrm flipV="1">
            <a:off x="2436067" y="3779356"/>
            <a:ext cx="0" cy="24296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Connettore diritto 63">
            <a:extLst>
              <a:ext uri="{FF2B5EF4-FFF2-40B4-BE49-F238E27FC236}">
                <a16:creationId xmlns:a16="http://schemas.microsoft.com/office/drawing/2014/main" id="{20A36156-7C3C-C991-A84E-8291A9E8C5B2}"/>
              </a:ext>
            </a:extLst>
          </p:cNvPr>
          <p:cNvCxnSpPr>
            <a:cxnSpLocks/>
          </p:cNvCxnSpPr>
          <p:nvPr/>
        </p:nvCxnSpPr>
        <p:spPr>
          <a:xfrm flipV="1">
            <a:off x="6198539" y="4909554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Connettore diritto 64">
            <a:extLst>
              <a:ext uri="{FF2B5EF4-FFF2-40B4-BE49-F238E27FC236}">
                <a16:creationId xmlns:a16="http://schemas.microsoft.com/office/drawing/2014/main" id="{093B2BAC-ECFE-0C4E-B330-9F6013A49CB5}"/>
              </a:ext>
            </a:extLst>
          </p:cNvPr>
          <p:cNvCxnSpPr>
            <a:cxnSpLocks/>
          </p:cNvCxnSpPr>
          <p:nvPr/>
        </p:nvCxnSpPr>
        <p:spPr>
          <a:xfrm flipV="1">
            <a:off x="7907002" y="4909707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Connettore diritto 74">
            <a:extLst>
              <a:ext uri="{FF2B5EF4-FFF2-40B4-BE49-F238E27FC236}">
                <a16:creationId xmlns:a16="http://schemas.microsoft.com/office/drawing/2014/main" id="{E147BAB8-F23E-F7F1-8A09-D5EFD7ADF60F}"/>
              </a:ext>
            </a:extLst>
          </p:cNvPr>
          <p:cNvCxnSpPr>
            <a:cxnSpLocks/>
          </p:cNvCxnSpPr>
          <p:nvPr/>
        </p:nvCxnSpPr>
        <p:spPr>
          <a:xfrm flipV="1">
            <a:off x="2436067" y="2315716"/>
            <a:ext cx="0" cy="8953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Rettangolo 75">
            <a:extLst>
              <a:ext uri="{FF2B5EF4-FFF2-40B4-BE49-F238E27FC236}">
                <a16:creationId xmlns:a16="http://schemas.microsoft.com/office/drawing/2014/main" id="{68ABA80D-E913-4A5E-4B9D-964D4412512B}"/>
              </a:ext>
            </a:extLst>
          </p:cNvPr>
          <p:cNvSpPr/>
          <p:nvPr/>
        </p:nvSpPr>
        <p:spPr>
          <a:xfrm>
            <a:off x="1593083" y="3219246"/>
            <a:ext cx="1772227" cy="5705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dirty="0">
                <a:solidFill>
                  <a:schemeClr val="tx1"/>
                </a:solidFill>
              </a:rPr>
              <a:t>Dott.ssa Agnelli Alessandra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Coordinatrice CDD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81" name="Rettangolo 80">
            <a:extLst>
              <a:ext uri="{FF2B5EF4-FFF2-40B4-BE49-F238E27FC236}">
                <a16:creationId xmlns:a16="http://schemas.microsoft.com/office/drawing/2014/main" id="{5374C017-4CCB-E0E2-4F23-43113E8ACB3A}"/>
              </a:ext>
            </a:extLst>
          </p:cNvPr>
          <p:cNvSpPr/>
          <p:nvPr/>
        </p:nvSpPr>
        <p:spPr>
          <a:xfrm>
            <a:off x="1593084" y="1877078"/>
            <a:ext cx="1772227" cy="5705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COOPERATIVA LA NUVOLA NEL SACCO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86" name="Rettangolo 85">
            <a:extLst>
              <a:ext uri="{FF2B5EF4-FFF2-40B4-BE49-F238E27FC236}">
                <a16:creationId xmlns:a16="http://schemas.microsoft.com/office/drawing/2014/main" id="{BC7CC427-7BFB-48EC-08AF-3D979D6CD804}"/>
              </a:ext>
            </a:extLst>
          </p:cNvPr>
          <p:cNvSpPr/>
          <p:nvPr/>
        </p:nvSpPr>
        <p:spPr>
          <a:xfrm>
            <a:off x="2573507" y="4214558"/>
            <a:ext cx="958911" cy="4150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OSS</a:t>
            </a:r>
            <a:endParaRPr lang="it-IT" sz="700" dirty="0">
              <a:solidFill>
                <a:schemeClr val="tx1"/>
              </a:solidFill>
            </a:endParaRPr>
          </a:p>
        </p:txBody>
      </p:sp>
      <p:cxnSp>
        <p:nvCxnSpPr>
          <p:cNvPr id="87" name="Connettore diritto 86">
            <a:extLst>
              <a:ext uri="{FF2B5EF4-FFF2-40B4-BE49-F238E27FC236}">
                <a16:creationId xmlns:a16="http://schemas.microsoft.com/office/drawing/2014/main" id="{C4C51974-5332-80D5-B85C-DFD7BD627FA8}"/>
              </a:ext>
            </a:extLst>
          </p:cNvPr>
          <p:cNvCxnSpPr>
            <a:cxnSpLocks/>
          </p:cNvCxnSpPr>
          <p:nvPr/>
        </p:nvCxnSpPr>
        <p:spPr>
          <a:xfrm flipV="1">
            <a:off x="3080184" y="4031137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8" name="Rettangolo 87">
            <a:extLst>
              <a:ext uri="{FF2B5EF4-FFF2-40B4-BE49-F238E27FC236}">
                <a16:creationId xmlns:a16="http://schemas.microsoft.com/office/drawing/2014/main" id="{5FCA6B78-D457-6BE3-3C1D-DABEBE67A92C}"/>
              </a:ext>
            </a:extLst>
          </p:cNvPr>
          <p:cNvSpPr/>
          <p:nvPr/>
        </p:nvSpPr>
        <p:spPr>
          <a:xfrm>
            <a:off x="3837959" y="4214558"/>
            <a:ext cx="1050342" cy="4150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INFERMIERE PROFESSIONALE</a:t>
            </a:r>
            <a:endParaRPr lang="it-IT" sz="700" dirty="0">
              <a:solidFill>
                <a:schemeClr val="tx1"/>
              </a:solidFill>
            </a:endParaRPr>
          </a:p>
        </p:txBody>
      </p:sp>
      <p:cxnSp>
        <p:nvCxnSpPr>
          <p:cNvPr id="89" name="Connettore diritto 88">
            <a:extLst>
              <a:ext uri="{FF2B5EF4-FFF2-40B4-BE49-F238E27FC236}">
                <a16:creationId xmlns:a16="http://schemas.microsoft.com/office/drawing/2014/main" id="{C45969A7-FB81-8854-2393-946C2930C6E1}"/>
              </a:ext>
            </a:extLst>
          </p:cNvPr>
          <p:cNvCxnSpPr>
            <a:cxnSpLocks/>
          </p:cNvCxnSpPr>
          <p:nvPr/>
        </p:nvCxnSpPr>
        <p:spPr>
          <a:xfrm flipV="1">
            <a:off x="4362646" y="4031137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Connettore diritto 90">
            <a:extLst>
              <a:ext uri="{FF2B5EF4-FFF2-40B4-BE49-F238E27FC236}">
                <a16:creationId xmlns:a16="http://schemas.microsoft.com/office/drawing/2014/main" id="{71F19E47-F579-F2D5-D79B-02984071A4A7}"/>
              </a:ext>
            </a:extLst>
          </p:cNvPr>
          <p:cNvCxnSpPr>
            <a:cxnSpLocks/>
          </p:cNvCxnSpPr>
          <p:nvPr/>
        </p:nvCxnSpPr>
        <p:spPr>
          <a:xfrm>
            <a:off x="6198539" y="4909707"/>
            <a:ext cx="1708463" cy="847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Connettore diritto 92">
            <a:extLst>
              <a:ext uri="{FF2B5EF4-FFF2-40B4-BE49-F238E27FC236}">
                <a16:creationId xmlns:a16="http://schemas.microsoft.com/office/drawing/2014/main" id="{F6F955A9-7B4B-9FA1-6975-1F9BB8A15359}"/>
              </a:ext>
            </a:extLst>
          </p:cNvPr>
          <p:cNvCxnSpPr>
            <a:cxnSpLocks/>
          </p:cNvCxnSpPr>
          <p:nvPr/>
        </p:nvCxnSpPr>
        <p:spPr>
          <a:xfrm flipV="1">
            <a:off x="7054563" y="4552746"/>
            <a:ext cx="0" cy="36543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Connettore diritto 94">
            <a:extLst>
              <a:ext uri="{FF2B5EF4-FFF2-40B4-BE49-F238E27FC236}">
                <a16:creationId xmlns:a16="http://schemas.microsoft.com/office/drawing/2014/main" id="{98DB7E0A-D289-F3F7-A599-9E577042EEEC}"/>
              </a:ext>
            </a:extLst>
          </p:cNvPr>
          <p:cNvCxnSpPr>
            <a:cxnSpLocks/>
            <a:endCxn id="51" idx="0"/>
          </p:cNvCxnSpPr>
          <p:nvPr/>
        </p:nvCxnSpPr>
        <p:spPr>
          <a:xfrm>
            <a:off x="5454650" y="2160546"/>
            <a:ext cx="0" cy="19029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8936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158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Arial MT</vt:lpstr>
      <vt:lpstr>Tema di Office</vt:lpstr>
      <vt:lpstr>Organigramma Azienda speciale “Evaristo Almici"  C.D.D “Natale Elli"  (aggiornato al 01.01.2026) Datore di Iavoro: Silvana Archetti - Presidente e Legale Rappresentante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paghe</dc:creator>
  <cp:lastModifiedBy>direzione</cp:lastModifiedBy>
  <cp:revision>4</cp:revision>
  <dcterms:created xsi:type="dcterms:W3CDTF">2025-12-31T07:22:49Z</dcterms:created>
  <dcterms:modified xsi:type="dcterms:W3CDTF">2026-02-20T11:31:35Z</dcterms:modified>
</cp:coreProperties>
</file>