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46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1D20CA-8B11-C974-5476-DC0B64EA9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F253A96-0CE3-1821-C9C4-535326C00F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560322-9B97-7552-45C9-1E51E16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055781-D508-4DE5-DEDF-CE5B22347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4DFCE5C-5193-AAE1-B219-4319E2814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250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28BB78-2E54-A308-BC92-7C341AF3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153E6B9-4B11-44E0-0952-0F0DFE52F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49192F-3857-36FD-1DED-48DC07D07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4F459E-FC85-B9B5-F1EB-B01E9CBC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BFC9F6-F93A-4351-F614-5E6229287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4983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A19AEE-172B-7484-C48C-453A4084A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C2633A8-BA2E-5ACD-A539-A83107ADD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988AA6-2268-63D6-ECC8-9C3C5B629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7669B7-FD3F-4D5C-47FE-B730BCD97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961A2C5-3B07-FFA8-2769-00CCF4C0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129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F8568FE-4058-8C0E-CA92-3EC799D7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46D21E-827C-71D8-8090-5466230D7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89E0F3D-5AC3-BB68-E2FF-94B015CFCD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C2029B-A3A2-CE68-69FA-63E718D45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7C97D5-9292-57CA-8E72-B39956BA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7EE7CE6-7935-6A8E-7460-A9F440400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5756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CED466-C93C-825D-B8FF-E14A8B016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633468B-B7B6-56CE-0509-D49F4D4CF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2E57652-7872-2D44-C239-C0A2CE989E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8998DD9-2CC3-F7EC-2FF8-80927ADC6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BF078B56-9EE6-8A0B-B5B7-467DA0C2FD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2A82A8A-486C-ED6E-B0B7-7D6E3C4E7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0D8B450-9AD4-417F-9ADD-1A0CACB23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79F35D9-F70B-87D0-EB01-D6E1F4EC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2288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B41AC5-F42D-EEE9-1D19-A6AF8943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A1643D8-1C80-9E71-FAED-E1FF2864A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3E6A54-D2B7-0480-A00E-78B19CF8F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DA8D458-85E3-7C96-2690-B186F3636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9727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DE9EBD7-896B-3C63-2B3C-7EA70AD4F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5A53AB2-66C7-5820-865D-9E05AB4B5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EB49B83-7209-18A0-9009-2598183E4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19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281BC6-F323-61C2-948F-F55A00D94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734D95-D14B-65B8-D9DF-BA2DE127A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76226B4-7F16-C039-076F-F565C89F4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93237EF-1394-A208-5BDF-21FF13AA5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7A41A8B-4098-E989-632C-E9E887BFD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78DBC6D-041C-4719-4FFF-26835C5F4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584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7D9B2B-0B78-30F2-5491-CEB8CEF3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04701CD-1ACB-33FA-1577-F8618344C6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D1FD165-7563-E239-2210-A8221E296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E4919D8-9BC8-57D2-BC5D-100EDBEE1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BA7108-1490-F97D-E5F2-84103A47A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CF2E38-C542-0E78-4F7A-8035B644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497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9DBEBF-F460-32F7-7DF3-7D7D12D2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90A3F98-D2DD-A03F-6043-CE4EF3173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B33C0FC-3F6B-C228-4A0B-4BDFDDFFE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470E5CA-D9A7-9F9E-CAED-E0BA6586E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46734E9-2830-6D7C-DE41-1E05CC4B9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26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0501E0C-3F97-2BB2-6974-8D1D3AD8EC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7C45A68-5B82-AD34-5DCD-AC919E604C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1668916-F8A6-33A7-CA8A-28B9D562A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DCC745-15E1-2124-6C93-B1EA820E9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14DF40E-6734-6BCB-970A-1C2CF3EF6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728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553456A1-3082-EFF3-7A7F-CC79DE6CB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A1CF380-04B8-E417-F08A-3A933A6D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76FF38-583D-7E28-7FA6-A94AAAA47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9EE400-2788-4547-BA3D-9DBF3641D13D}" type="datetimeFigureOut">
              <a:rPr lang="it-IT" smtClean="0"/>
              <a:t>20/02/2026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5A8439F-B869-0008-3FFF-9502726C2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C3B514D-5B2B-13C6-D90C-1018EE806D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56940-3212-442E-B79C-CCA8593A6D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419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7FB2F3-A5C5-73BC-550E-35F11F662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437"/>
            <a:ext cx="9144000" cy="447644"/>
          </a:xfrm>
        </p:spPr>
        <p:txBody>
          <a:bodyPr>
            <a:noAutofit/>
          </a:bodyPr>
          <a:lstStyle/>
          <a:p>
            <a:r>
              <a:rPr lang="it-IT" sz="1200" b="1" spc="-50" dirty="0">
                <a:solidFill>
                  <a:srgbClr val="232323"/>
                </a:solidFill>
                <a:latin typeface="Arial"/>
                <a:cs typeface="Arial"/>
              </a:rPr>
              <a:t>Organigramma</a:t>
            </a:r>
            <a:r>
              <a:rPr lang="it-IT" sz="1200" b="1" spc="100" dirty="0">
                <a:solidFill>
                  <a:srgbClr val="232323"/>
                </a:solidFill>
                <a:latin typeface="Arial"/>
                <a:cs typeface="Arial"/>
              </a:rPr>
              <a:t> </a:t>
            </a:r>
            <a:r>
              <a:rPr lang="it-IT" sz="1200" b="1" spc="-30" dirty="0">
                <a:solidFill>
                  <a:srgbClr val="131313"/>
                </a:solidFill>
                <a:latin typeface="Arial"/>
                <a:cs typeface="Arial"/>
              </a:rPr>
              <a:t>C.D.I</a:t>
            </a:r>
            <a:r>
              <a:rPr lang="it-IT" sz="1200" b="1" spc="-45" dirty="0">
                <a:solidFill>
                  <a:srgbClr val="131313"/>
                </a:solidFill>
                <a:latin typeface="Arial"/>
                <a:cs typeface="Arial"/>
              </a:rPr>
              <a:t> </a:t>
            </a:r>
            <a:r>
              <a:rPr lang="it-IT" sz="1200" b="1" spc="-35" dirty="0">
                <a:latin typeface="Arial"/>
                <a:cs typeface="Arial"/>
              </a:rPr>
              <a:t>“Giancarlo Serioli</a:t>
            </a:r>
            <a:r>
              <a:rPr lang="it-IT" sz="1200" b="1" spc="-30" dirty="0">
                <a:latin typeface="Arial"/>
                <a:cs typeface="Arial"/>
              </a:rPr>
              <a:t>"</a:t>
            </a:r>
            <a:r>
              <a:rPr lang="it-IT" sz="1200" b="1" spc="-5" dirty="0">
                <a:latin typeface="Arial"/>
                <a:cs typeface="Arial"/>
              </a:rPr>
              <a:t> </a:t>
            </a:r>
            <a:r>
              <a:rPr lang="it-IT" sz="1200" b="1" spc="-40" dirty="0">
                <a:latin typeface="Arial"/>
                <a:cs typeface="Arial"/>
              </a:rPr>
              <a:t>(aggiornato</a:t>
            </a:r>
            <a:r>
              <a:rPr lang="it-IT" sz="1200" b="1" spc="50" dirty="0">
                <a:latin typeface="Arial"/>
                <a:cs typeface="Arial"/>
              </a:rPr>
              <a:t> </a:t>
            </a:r>
            <a:r>
              <a:rPr lang="it-IT" sz="1200" b="1" dirty="0">
                <a:solidFill>
                  <a:srgbClr val="1F1F1F"/>
                </a:solidFill>
                <a:latin typeface="Arial"/>
                <a:cs typeface="Arial"/>
              </a:rPr>
              <a:t>al</a:t>
            </a:r>
            <a:r>
              <a:rPr lang="it-IT" sz="1200" b="1" spc="-85" dirty="0">
                <a:solidFill>
                  <a:srgbClr val="1F1F1F"/>
                </a:solidFill>
                <a:latin typeface="Arial"/>
                <a:cs typeface="Arial"/>
              </a:rPr>
              <a:t> 19</a:t>
            </a:r>
            <a:r>
              <a:rPr lang="it-IT" sz="1200" b="1" spc="-10" dirty="0">
                <a:solidFill>
                  <a:srgbClr val="131313"/>
                </a:solidFill>
                <a:latin typeface="Arial"/>
                <a:cs typeface="Arial"/>
              </a:rPr>
              <a:t>.02.2026)</a:t>
            </a:r>
            <a:br>
              <a:rPr lang="it-IT" sz="1200" dirty="0">
                <a:latin typeface="Arial"/>
                <a:cs typeface="Arial"/>
              </a:rPr>
            </a:br>
            <a:r>
              <a:rPr lang="it-IT" sz="1200" dirty="0">
                <a:solidFill>
                  <a:srgbClr val="131313"/>
                </a:solidFill>
                <a:latin typeface="Arial MT"/>
                <a:cs typeface="Arial MT"/>
              </a:rPr>
              <a:t>Datore</a:t>
            </a:r>
            <a:r>
              <a:rPr lang="it-IT" sz="1200" spc="70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2B2B2B"/>
                </a:solidFill>
                <a:latin typeface="Arial MT"/>
                <a:cs typeface="Arial MT"/>
              </a:rPr>
              <a:t>di</a:t>
            </a:r>
            <a:r>
              <a:rPr lang="it-IT" sz="1200" spc="-30" dirty="0">
                <a:solidFill>
                  <a:srgbClr val="2B2B2B"/>
                </a:solidFill>
                <a:latin typeface="Arial MT"/>
                <a:cs typeface="Arial MT"/>
              </a:rPr>
              <a:t> </a:t>
            </a:r>
            <a:r>
              <a:rPr lang="it-IT" sz="1200" dirty="0" err="1">
                <a:solidFill>
                  <a:srgbClr val="111111"/>
                </a:solidFill>
                <a:latin typeface="Arial MT"/>
                <a:cs typeface="Arial MT"/>
              </a:rPr>
              <a:t>Iavoro</a:t>
            </a:r>
            <a:r>
              <a:rPr lang="it-IT" sz="1200" dirty="0">
                <a:solidFill>
                  <a:srgbClr val="111111"/>
                </a:solidFill>
                <a:latin typeface="Arial MT"/>
                <a:cs typeface="Arial MT"/>
              </a:rPr>
              <a:t>:</a:t>
            </a:r>
            <a:r>
              <a:rPr lang="it-IT" sz="1200" spc="45" dirty="0">
                <a:solidFill>
                  <a:srgbClr val="111111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1F1F1F"/>
                </a:solidFill>
                <a:latin typeface="Arial MT"/>
                <a:cs typeface="Arial MT"/>
              </a:rPr>
              <a:t>Silvana</a:t>
            </a:r>
            <a:r>
              <a:rPr lang="it-IT" sz="1200" spc="4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1F1F1F"/>
                </a:solidFill>
                <a:latin typeface="Arial MT"/>
                <a:cs typeface="Arial MT"/>
              </a:rPr>
              <a:t>Archetti</a:t>
            </a:r>
            <a:r>
              <a:rPr lang="it-IT" sz="1200" spc="40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131313"/>
                </a:solidFill>
                <a:latin typeface="Arial MT"/>
                <a:cs typeface="Arial MT"/>
              </a:rPr>
              <a:t>-</a:t>
            </a:r>
            <a:r>
              <a:rPr lang="it-IT" sz="1200" spc="-35" dirty="0">
                <a:solidFill>
                  <a:srgbClr val="131313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0F0F0F"/>
                </a:solidFill>
                <a:latin typeface="Arial MT"/>
                <a:cs typeface="Arial MT"/>
              </a:rPr>
              <a:t>Presidente</a:t>
            </a:r>
            <a:r>
              <a:rPr lang="it-IT" sz="1200" spc="65" dirty="0">
                <a:solidFill>
                  <a:srgbClr val="0F0F0F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2A2A2A"/>
                </a:solidFill>
                <a:latin typeface="Arial MT"/>
                <a:cs typeface="Arial MT"/>
              </a:rPr>
              <a:t>e</a:t>
            </a:r>
            <a:r>
              <a:rPr lang="it-IT" sz="1200" spc="385" dirty="0">
                <a:solidFill>
                  <a:srgbClr val="2A2A2A"/>
                </a:solidFill>
                <a:latin typeface="Arial MT"/>
                <a:cs typeface="Arial MT"/>
              </a:rPr>
              <a:t> </a:t>
            </a:r>
            <a:r>
              <a:rPr lang="it-IT" sz="1200" dirty="0">
                <a:solidFill>
                  <a:srgbClr val="1F1F1F"/>
                </a:solidFill>
                <a:latin typeface="Arial MT"/>
                <a:cs typeface="Arial MT"/>
              </a:rPr>
              <a:t>Legale</a:t>
            </a:r>
            <a:r>
              <a:rPr lang="it-IT" sz="1200" spc="45" dirty="0">
                <a:solidFill>
                  <a:srgbClr val="1F1F1F"/>
                </a:solidFill>
                <a:latin typeface="Arial MT"/>
                <a:cs typeface="Arial MT"/>
              </a:rPr>
              <a:t> </a:t>
            </a:r>
            <a:r>
              <a:rPr lang="it-IT" sz="1200" spc="-10" dirty="0">
                <a:latin typeface="Arial MT"/>
                <a:cs typeface="Arial MT"/>
              </a:rPr>
              <a:t>Rappresentante</a:t>
            </a:r>
            <a:endParaRPr lang="it-IT" sz="120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AEF46FD-7DC1-D0F5-5D4E-E27B658EB087}"/>
              </a:ext>
            </a:extLst>
          </p:cNvPr>
          <p:cNvSpPr/>
          <p:nvPr/>
        </p:nvSpPr>
        <p:spPr>
          <a:xfrm>
            <a:off x="3900253" y="542173"/>
            <a:ext cx="4523883" cy="8725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900" b="1" dirty="0">
                <a:solidFill>
                  <a:schemeClr val="tx1"/>
                </a:solidFill>
              </a:rPr>
              <a:t>DIRETTORE GENERALE: Sonia Tagliani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CDI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RSPP, REFERENTE RAPPORTI CON ATS,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SISTEMA INFORMATIVO</a:t>
            </a:r>
          </a:p>
          <a:p>
            <a:pPr algn="ctr"/>
            <a:r>
              <a:rPr lang="it-IT" sz="900" dirty="0">
                <a:solidFill>
                  <a:schemeClr val="tx1"/>
                </a:solidFill>
              </a:rPr>
              <a:t>RESPONSABILE AGGIORNAMENTO DEL PERSONALE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88E6D2B3-C32E-B0B8-D3B2-0666F0ACF56E}"/>
              </a:ext>
            </a:extLst>
          </p:cNvPr>
          <p:cNvCxnSpPr>
            <a:cxnSpLocks/>
          </p:cNvCxnSpPr>
          <p:nvPr/>
        </p:nvCxnSpPr>
        <p:spPr>
          <a:xfrm flipH="1">
            <a:off x="6096000" y="1414734"/>
            <a:ext cx="31167" cy="25669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45B6007F-D47F-4896-789D-A8A03083D5C9}"/>
              </a:ext>
            </a:extLst>
          </p:cNvPr>
          <p:cNvSpPr/>
          <p:nvPr/>
        </p:nvSpPr>
        <p:spPr>
          <a:xfrm>
            <a:off x="6448513" y="1440968"/>
            <a:ext cx="1662860" cy="8725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AMMINISTRATIVO</a:t>
            </a:r>
            <a:r>
              <a:rPr lang="it-IT" sz="800" dirty="0">
                <a:solidFill>
                  <a:schemeClr val="tx1"/>
                </a:solidFill>
              </a:rPr>
              <a:t>: </a:t>
            </a:r>
          </a:p>
          <a:p>
            <a:pPr algn="ctr"/>
            <a:r>
              <a:rPr lang="it-IT" sz="800" dirty="0" err="1">
                <a:solidFill>
                  <a:schemeClr val="tx1"/>
                </a:solidFill>
              </a:rPr>
              <a:t>Bedussi</a:t>
            </a:r>
            <a:r>
              <a:rPr lang="it-IT" sz="800" dirty="0">
                <a:solidFill>
                  <a:schemeClr val="tx1"/>
                </a:solidFill>
              </a:rPr>
              <a:t> Elisa (in maternità)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Comai Francesca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Miglio Laura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C8117F27-6736-7E7D-C66C-BCC1800CBD49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6113296" y="1787268"/>
            <a:ext cx="335217" cy="8998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Rettangolo 13">
            <a:extLst>
              <a:ext uri="{FF2B5EF4-FFF2-40B4-BE49-F238E27FC236}">
                <a16:creationId xmlns:a16="http://schemas.microsoft.com/office/drawing/2014/main" id="{19847494-FCDE-4A54-616C-8B5CF4FCA0BF}"/>
              </a:ext>
            </a:extLst>
          </p:cNvPr>
          <p:cNvSpPr/>
          <p:nvPr/>
        </p:nvSpPr>
        <p:spPr>
          <a:xfrm>
            <a:off x="8522254" y="1442417"/>
            <a:ext cx="1903291" cy="4386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AMICI CASA DI RIPOSO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SUPPORTO AI SERVIZI ANIMAZIONE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2D22D8D-C6B0-E953-7361-E4D0667BF619}"/>
              </a:ext>
            </a:extLst>
          </p:cNvPr>
          <p:cNvSpPr/>
          <p:nvPr/>
        </p:nvSpPr>
        <p:spPr>
          <a:xfrm>
            <a:off x="8522254" y="2003313"/>
            <a:ext cx="1903291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AUSER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TRASPORTO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01DB226-84B7-C89D-3BD1-43BCEB935DF1}"/>
              </a:ext>
            </a:extLst>
          </p:cNvPr>
          <p:cNvSpPr/>
          <p:nvPr/>
        </p:nvSpPr>
        <p:spPr>
          <a:xfrm>
            <a:off x="6469785" y="2412736"/>
            <a:ext cx="1370820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SERVIZIO PORTINERIA: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Personale dipendente 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Volontari per Rezzato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42A73FA5-EB85-7AEA-DE89-6993F99D676B}"/>
              </a:ext>
            </a:extLst>
          </p:cNvPr>
          <p:cNvCxnSpPr/>
          <p:nvPr/>
        </p:nvCxnSpPr>
        <p:spPr>
          <a:xfrm>
            <a:off x="6113296" y="2629419"/>
            <a:ext cx="35648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195AA328-ABBB-D4B5-4AC9-BFB55977A35A}"/>
              </a:ext>
            </a:extLst>
          </p:cNvPr>
          <p:cNvCxnSpPr>
            <a:cxnSpLocks/>
          </p:cNvCxnSpPr>
          <p:nvPr/>
        </p:nvCxnSpPr>
        <p:spPr>
          <a:xfrm flipH="1">
            <a:off x="8156411" y="1423037"/>
            <a:ext cx="4124" cy="56258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nettore diritto 20">
            <a:extLst>
              <a:ext uri="{FF2B5EF4-FFF2-40B4-BE49-F238E27FC236}">
                <a16:creationId xmlns:a16="http://schemas.microsoft.com/office/drawing/2014/main" id="{B4160726-BBAD-3320-D170-873A2B0A7B8B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8156411" y="1985621"/>
            <a:ext cx="365843" cy="2955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C6D61F01-910D-D972-AAF6-90B5E50D7FB9}"/>
              </a:ext>
            </a:extLst>
          </p:cNvPr>
          <p:cNvCxnSpPr>
            <a:cxnSpLocks/>
          </p:cNvCxnSpPr>
          <p:nvPr/>
        </p:nvCxnSpPr>
        <p:spPr>
          <a:xfrm flipH="1">
            <a:off x="8156411" y="1634872"/>
            <a:ext cx="374091" cy="35594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ttangolo 24">
            <a:extLst>
              <a:ext uri="{FF2B5EF4-FFF2-40B4-BE49-F238E27FC236}">
                <a16:creationId xmlns:a16="http://schemas.microsoft.com/office/drawing/2014/main" id="{A33B905C-5863-3104-8A8D-9A3CAB374A5C}"/>
              </a:ext>
            </a:extLst>
          </p:cNvPr>
          <p:cNvSpPr/>
          <p:nvPr/>
        </p:nvSpPr>
        <p:spPr>
          <a:xfrm>
            <a:off x="482391" y="1468546"/>
            <a:ext cx="3167503" cy="113110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RESPONSABILE SANITARIO: Dott.ssa Cesaretti Myriam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REFERENTE PER VALIDAZIONE PROTOCOLLI,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RAPPORTI CON ATS IN MATERIA DI PREVENZIONE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ED EDUCAZIONE ALLA SALUTE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VIGILANZA SUGLI ASPETTI IGIENICO-SANITARI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PROTEZIONE GIURIDICA/PUBBLICA TUTELA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QUALITA’ – RISK MANAGER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RESPONSABILE EMERGENZA PANDEMICA (REP)</a:t>
            </a: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75A856CC-19BB-668D-EB5F-84352DCABA18}"/>
              </a:ext>
            </a:extLst>
          </p:cNvPr>
          <p:cNvCxnSpPr>
            <a:cxnSpLocks/>
          </p:cNvCxnSpPr>
          <p:nvPr/>
        </p:nvCxnSpPr>
        <p:spPr>
          <a:xfrm flipV="1">
            <a:off x="3641323" y="2034099"/>
            <a:ext cx="2471973" cy="10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ttore diritto 26">
            <a:extLst>
              <a:ext uri="{FF2B5EF4-FFF2-40B4-BE49-F238E27FC236}">
                <a16:creationId xmlns:a16="http://schemas.microsoft.com/office/drawing/2014/main" id="{44F2EFFE-2870-33D8-E106-749A2AAF5885}"/>
              </a:ext>
            </a:extLst>
          </p:cNvPr>
          <p:cNvCxnSpPr>
            <a:cxnSpLocks/>
          </p:cNvCxnSpPr>
          <p:nvPr/>
        </p:nvCxnSpPr>
        <p:spPr>
          <a:xfrm flipV="1">
            <a:off x="1820174" y="3486701"/>
            <a:ext cx="7629924" cy="10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Rettangolo 27">
            <a:extLst>
              <a:ext uri="{FF2B5EF4-FFF2-40B4-BE49-F238E27FC236}">
                <a16:creationId xmlns:a16="http://schemas.microsoft.com/office/drawing/2014/main" id="{B0D7BC8E-5A93-8C69-F070-E3F852037801}"/>
              </a:ext>
            </a:extLst>
          </p:cNvPr>
          <p:cNvSpPr/>
          <p:nvPr/>
        </p:nvSpPr>
        <p:spPr>
          <a:xfrm>
            <a:off x="5535579" y="3678937"/>
            <a:ext cx="1140778" cy="57059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PODOLOGO: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Claudio Di Calì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D4BD520-DE25-0248-D9C2-1AE2C3B6728B}"/>
              </a:ext>
            </a:extLst>
          </p:cNvPr>
          <p:cNvSpPr/>
          <p:nvPr/>
        </p:nvSpPr>
        <p:spPr>
          <a:xfrm>
            <a:off x="3830378" y="3678937"/>
            <a:ext cx="1268204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FISIATRA: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Ceriani Silvia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25C3328A-312C-B05C-E76A-ABA4D39B1FB8}"/>
              </a:ext>
            </a:extLst>
          </p:cNvPr>
          <p:cNvSpPr/>
          <p:nvPr/>
        </p:nvSpPr>
        <p:spPr>
          <a:xfrm>
            <a:off x="7113354" y="3665969"/>
            <a:ext cx="1268204" cy="57101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CAPOSALA: </a:t>
            </a:r>
          </a:p>
          <a:p>
            <a:pPr algn="ctr"/>
            <a:r>
              <a:rPr lang="it-IT" sz="800">
                <a:solidFill>
                  <a:schemeClr val="tx1"/>
                </a:solidFill>
              </a:rPr>
              <a:t>Dauti </a:t>
            </a:r>
            <a:r>
              <a:rPr lang="it-IT" sz="800" dirty="0" err="1">
                <a:solidFill>
                  <a:schemeClr val="tx1"/>
                </a:solidFill>
              </a:rPr>
              <a:t>Mirushe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46D0DD06-8ACB-A3B6-D48B-5C223D762C6C}"/>
              </a:ext>
            </a:extLst>
          </p:cNvPr>
          <p:cNvSpPr/>
          <p:nvPr/>
        </p:nvSpPr>
        <p:spPr>
          <a:xfrm>
            <a:off x="8818555" y="3676852"/>
            <a:ext cx="1268204" cy="572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ANIMAZIONE: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Ferrari Chiara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Slaviero Alessandra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90775002-7548-A5EB-2FBF-6DD0BAB9D846}"/>
              </a:ext>
            </a:extLst>
          </p:cNvPr>
          <p:cNvSpPr/>
          <p:nvPr/>
        </p:nvSpPr>
        <p:spPr>
          <a:xfrm>
            <a:off x="3834230" y="4418741"/>
            <a:ext cx="1268204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FISIOTERAPISTE: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Perlato Chiara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Ferrara Rosa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A0F2CD2F-B3AC-C6A1-3607-D0AD56C53AEC}"/>
              </a:ext>
            </a:extLst>
          </p:cNvPr>
          <p:cNvSpPr/>
          <p:nvPr/>
        </p:nvSpPr>
        <p:spPr>
          <a:xfrm>
            <a:off x="6084923" y="5140750"/>
            <a:ext cx="1140778" cy="43639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OSS: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Dipendenti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FAD449B3-C757-1E50-EB34-4FF1630A1B1C}"/>
              </a:ext>
            </a:extLst>
          </p:cNvPr>
          <p:cNvSpPr/>
          <p:nvPr/>
        </p:nvSpPr>
        <p:spPr>
          <a:xfrm>
            <a:off x="8601097" y="4503407"/>
            <a:ext cx="1268203" cy="98886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INFERMIERI: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Studio infermieristico Associato Franciacorta +  Baronio Romina (dipendente con distacco)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EA593D07-83E1-C64A-C7C7-05CDD2C8A072}"/>
              </a:ext>
            </a:extLst>
          </p:cNvPr>
          <p:cNvCxnSpPr>
            <a:cxnSpLocks/>
          </p:cNvCxnSpPr>
          <p:nvPr/>
        </p:nvCxnSpPr>
        <p:spPr>
          <a:xfrm>
            <a:off x="7765364" y="4249531"/>
            <a:ext cx="0" cy="166338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6C8885F2-A198-A998-7B82-7180E48A7963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4464480" y="3486700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49F4252C-4D43-93A0-AC0F-2FB6ADD23E39}"/>
              </a:ext>
            </a:extLst>
          </p:cNvPr>
          <p:cNvCxnSpPr>
            <a:cxnSpLocks/>
          </p:cNvCxnSpPr>
          <p:nvPr/>
        </p:nvCxnSpPr>
        <p:spPr>
          <a:xfrm flipV="1">
            <a:off x="4464480" y="4236980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Connettore diritto 37">
            <a:extLst>
              <a:ext uri="{FF2B5EF4-FFF2-40B4-BE49-F238E27FC236}">
                <a16:creationId xmlns:a16="http://schemas.microsoft.com/office/drawing/2014/main" id="{5963FCF1-05BE-A93A-BF69-C31C6D8011B9}"/>
              </a:ext>
            </a:extLst>
          </p:cNvPr>
          <p:cNvCxnSpPr>
            <a:cxnSpLocks/>
          </p:cNvCxnSpPr>
          <p:nvPr/>
        </p:nvCxnSpPr>
        <p:spPr>
          <a:xfrm flipV="1">
            <a:off x="7741635" y="3484615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" name="Connettore diritto 38">
            <a:extLst>
              <a:ext uri="{FF2B5EF4-FFF2-40B4-BE49-F238E27FC236}">
                <a16:creationId xmlns:a16="http://schemas.microsoft.com/office/drawing/2014/main" id="{0E3D77FA-8069-E2FC-FC9F-09143E5C3914}"/>
              </a:ext>
            </a:extLst>
          </p:cNvPr>
          <p:cNvCxnSpPr>
            <a:cxnSpLocks/>
          </p:cNvCxnSpPr>
          <p:nvPr/>
        </p:nvCxnSpPr>
        <p:spPr>
          <a:xfrm flipV="1">
            <a:off x="9450098" y="3476142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Connettore diritto 39">
            <a:extLst>
              <a:ext uri="{FF2B5EF4-FFF2-40B4-BE49-F238E27FC236}">
                <a16:creationId xmlns:a16="http://schemas.microsoft.com/office/drawing/2014/main" id="{7BA80EBB-E771-C1F8-A6C2-942ECEE3A93A}"/>
              </a:ext>
            </a:extLst>
          </p:cNvPr>
          <p:cNvCxnSpPr>
            <a:cxnSpLocks/>
          </p:cNvCxnSpPr>
          <p:nvPr/>
        </p:nvCxnSpPr>
        <p:spPr>
          <a:xfrm>
            <a:off x="7797265" y="4884181"/>
            <a:ext cx="8357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388BB63F-3CEB-93BB-A6DF-60FB7327B9B7}"/>
              </a:ext>
            </a:extLst>
          </p:cNvPr>
          <p:cNvCxnSpPr>
            <a:cxnSpLocks/>
          </p:cNvCxnSpPr>
          <p:nvPr/>
        </p:nvCxnSpPr>
        <p:spPr>
          <a:xfrm>
            <a:off x="7225701" y="5358945"/>
            <a:ext cx="53909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" name="Rettangolo 41">
            <a:extLst>
              <a:ext uri="{FF2B5EF4-FFF2-40B4-BE49-F238E27FC236}">
                <a16:creationId xmlns:a16="http://schemas.microsoft.com/office/drawing/2014/main" id="{9BBEEEE4-18C4-FED2-77BE-4A6BBE378B12}"/>
              </a:ext>
            </a:extLst>
          </p:cNvPr>
          <p:cNvSpPr/>
          <p:nvPr/>
        </p:nvSpPr>
        <p:spPr>
          <a:xfrm>
            <a:off x="3271860" y="6142653"/>
            <a:ext cx="2159429" cy="5135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LAVANDERIA: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Dipendenti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43" name="Connettore diritto 42">
            <a:extLst>
              <a:ext uri="{FF2B5EF4-FFF2-40B4-BE49-F238E27FC236}">
                <a16:creationId xmlns:a16="http://schemas.microsoft.com/office/drawing/2014/main" id="{A9EEA9DD-71D9-6CFD-6556-5650FDCCDCB5}"/>
              </a:ext>
            </a:extLst>
          </p:cNvPr>
          <p:cNvCxnSpPr>
            <a:cxnSpLocks/>
          </p:cNvCxnSpPr>
          <p:nvPr/>
        </p:nvCxnSpPr>
        <p:spPr>
          <a:xfrm>
            <a:off x="4351574" y="5916406"/>
            <a:ext cx="454328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F507C105-D64E-F694-5CBD-9313CD2A1883}"/>
              </a:ext>
            </a:extLst>
          </p:cNvPr>
          <p:cNvSpPr/>
          <p:nvPr/>
        </p:nvSpPr>
        <p:spPr>
          <a:xfrm>
            <a:off x="5548288" y="6139798"/>
            <a:ext cx="2159429" cy="53943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RISTORAZIONE;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CIRFOOD S.C.</a:t>
            </a:r>
            <a:endParaRPr lang="it-IT" sz="700" dirty="0">
              <a:solidFill>
                <a:schemeClr val="tx1"/>
              </a:solidFill>
            </a:endParaRPr>
          </a:p>
        </p:txBody>
      </p:sp>
      <p:sp>
        <p:nvSpPr>
          <p:cNvPr id="46" name="Rettangolo 45">
            <a:extLst>
              <a:ext uri="{FF2B5EF4-FFF2-40B4-BE49-F238E27FC236}">
                <a16:creationId xmlns:a16="http://schemas.microsoft.com/office/drawing/2014/main" id="{2FE4DCD4-3BED-EC5F-E999-36CB2CA30FCE}"/>
              </a:ext>
            </a:extLst>
          </p:cNvPr>
          <p:cNvSpPr/>
          <p:nvPr/>
        </p:nvSpPr>
        <p:spPr>
          <a:xfrm>
            <a:off x="7876840" y="6124012"/>
            <a:ext cx="2159429" cy="5496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SERVIZI VARI: </a:t>
            </a:r>
            <a:r>
              <a:rPr lang="it-IT" sz="800" dirty="0">
                <a:solidFill>
                  <a:schemeClr val="tx1"/>
                </a:solidFill>
              </a:rPr>
              <a:t>PARRUCCHIERA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ELISIR DI BELLEZZA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47" name="Connettore diritto 46">
            <a:extLst>
              <a:ext uri="{FF2B5EF4-FFF2-40B4-BE49-F238E27FC236}">
                <a16:creationId xmlns:a16="http://schemas.microsoft.com/office/drawing/2014/main" id="{DD0CA7B3-72D0-F03B-6432-45A5EDF1773A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4351575" y="5915772"/>
            <a:ext cx="0" cy="22688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Connettore diritto 47">
            <a:extLst>
              <a:ext uri="{FF2B5EF4-FFF2-40B4-BE49-F238E27FC236}">
                <a16:creationId xmlns:a16="http://schemas.microsoft.com/office/drawing/2014/main" id="{22BFD5EE-313E-47B4-83EE-F2D6087F8B05}"/>
              </a:ext>
            </a:extLst>
          </p:cNvPr>
          <p:cNvCxnSpPr>
            <a:cxnSpLocks/>
          </p:cNvCxnSpPr>
          <p:nvPr/>
        </p:nvCxnSpPr>
        <p:spPr>
          <a:xfrm flipV="1">
            <a:off x="6588296" y="5912917"/>
            <a:ext cx="0" cy="22688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364B5D34-B56F-BCFF-63AA-8404509F1F88}"/>
              </a:ext>
            </a:extLst>
          </p:cNvPr>
          <p:cNvCxnSpPr>
            <a:cxnSpLocks/>
          </p:cNvCxnSpPr>
          <p:nvPr/>
        </p:nvCxnSpPr>
        <p:spPr>
          <a:xfrm flipV="1">
            <a:off x="8894858" y="5912917"/>
            <a:ext cx="0" cy="2176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onnettore diritto 50">
            <a:extLst>
              <a:ext uri="{FF2B5EF4-FFF2-40B4-BE49-F238E27FC236}">
                <a16:creationId xmlns:a16="http://schemas.microsoft.com/office/drawing/2014/main" id="{D8D683B3-C308-FF09-27B4-68CCC548E6A2}"/>
              </a:ext>
            </a:extLst>
          </p:cNvPr>
          <p:cNvCxnSpPr>
            <a:cxnSpLocks/>
          </p:cNvCxnSpPr>
          <p:nvPr/>
        </p:nvCxnSpPr>
        <p:spPr>
          <a:xfrm flipV="1">
            <a:off x="2060967" y="2599652"/>
            <a:ext cx="0" cy="89532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Rettangolo 51">
            <a:extLst>
              <a:ext uri="{FF2B5EF4-FFF2-40B4-BE49-F238E27FC236}">
                <a16:creationId xmlns:a16="http://schemas.microsoft.com/office/drawing/2014/main" id="{549AB174-2BF7-2B5A-9540-E120DF5BB58E}"/>
              </a:ext>
            </a:extLst>
          </p:cNvPr>
          <p:cNvSpPr/>
          <p:nvPr/>
        </p:nvSpPr>
        <p:spPr>
          <a:xfrm>
            <a:off x="977499" y="3680611"/>
            <a:ext cx="1772227" cy="5705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MEDICI COLLABORATORI: 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Elena Rovizzi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Dott.ssa Nada </a:t>
            </a:r>
            <a:r>
              <a:rPr lang="it-IT" sz="800" dirty="0" err="1">
                <a:solidFill>
                  <a:schemeClr val="tx1"/>
                </a:solidFill>
              </a:rPr>
              <a:t>Kostaj</a:t>
            </a:r>
            <a:endParaRPr lang="it-IT" sz="800" dirty="0">
              <a:solidFill>
                <a:schemeClr val="tx1"/>
              </a:solidFill>
            </a:endParaRP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Dott. Angelo Forti (per sostituzioni)</a:t>
            </a:r>
            <a:endParaRPr lang="it-IT" sz="700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CA6A3862-86D6-1F0C-2301-C484141EEEEE}"/>
              </a:ext>
            </a:extLst>
          </p:cNvPr>
          <p:cNvCxnSpPr>
            <a:cxnSpLocks/>
          </p:cNvCxnSpPr>
          <p:nvPr/>
        </p:nvCxnSpPr>
        <p:spPr>
          <a:xfrm flipV="1">
            <a:off x="1830549" y="3484615"/>
            <a:ext cx="0" cy="19223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2CA71287-A60B-74C0-67EB-3E3FB628D4E6}"/>
              </a:ext>
            </a:extLst>
          </p:cNvPr>
          <p:cNvCxnSpPr>
            <a:cxnSpLocks/>
          </p:cNvCxnSpPr>
          <p:nvPr/>
        </p:nvCxnSpPr>
        <p:spPr>
          <a:xfrm flipH="1" flipV="1">
            <a:off x="8167199" y="1990236"/>
            <a:ext cx="331830" cy="92037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2BCE3F46-6BF1-4D11-0038-ECDF8982F814}"/>
              </a:ext>
            </a:extLst>
          </p:cNvPr>
          <p:cNvSpPr/>
          <p:nvPr/>
        </p:nvSpPr>
        <p:spPr>
          <a:xfrm>
            <a:off x="8505693" y="2644628"/>
            <a:ext cx="1903291" cy="55576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800" b="1" dirty="0">
                <a:solidFill>
                  <a:schemeClr val="tx1"/>
                </a:solidFill>
              </a:rPr>
              <a:t>VOLONTARI PER REZZATO</a:t>
            </a:r>
          </a:p>
          <a:p>
            <a:pPr algn="ctr"/>
            <a:r>
              <a:rPr lang="it-IT" sz="800" dirty="0">
                <a:solidFill>
                  <a:schemeClr val="tx1"/>
                </a:solidFill>
              </a:rPr>
              <a:t>SERVIZIO PORTINERIA, PICCOLE MANUTENZIONI E GIARDINO</a:t>
            </a:r>
            <a:endParaRPr lang="it-IT" sz="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97726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223</Words>
  <Application>Microsoft Office PowerPoint</Application>
  <PresentationFormat>Widescreen</PresentationFormat>
  <Paragraphs>53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Arial MT</vt:lpstr>
      <vt:lpstr>Tema di Office</vt:lpstr>
      <vt:lpstr>Organigramma C.D.I “Giancarlo Serioli" (aggiornato al 19.02.2026) Datore di Iavoro: Silvana Archetti - Presidente e Legale Rappresentante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paghe</dc:creator>
  <cp:lastModifiedBy>direzione</cp:lastModifiedBy>
  <cp:revision>5</cp:revision>
  <cp:lastPrinted>2025-12-31T08:12:33Z</cp:lastPrinted>
  <dcterms:created xsi:type="dcterms:W3CDTF">2025-12-31T07:07:10Z</dcterms:created>
  <dcterms:modified xsi:type="dcterms:W3CDTF">2026-02-20T11:26:44Z</dcterms:modified>
</cp:coreProperties>
</file>