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2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143A1E-E7D6-2197-EFCC-4B55E39DB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F3CF7AD-3D2C-DC59-150D-4780F94FD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6462FB-FA29-03F3-1BCC-A81A2000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3B336C-6029-F67B-CDD5-33D96ED2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3D57E3-E3EA-EDCA-D25A-8756ACF2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38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7064FE-1D50-34CE-8443-68651FEE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7972F0-6619-4C01-3F89-9114B6BB3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33C60A-8F0C-1F81-1A93-B50CBC0FB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D92318-93D8-73D1-8E2E-EDA5A8F9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FB6DE3-BAD8-0F0B-2DC4-F73068714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316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18751C-E4BD-0EFC-38DC-3052C82E8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EF5A7FC-279D-35F5-1B09-DD835BB8D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B451B9-FA84-4999-DE06-CB6E3D9DB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524CCE-C063-35B1-7B77-C28116691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4CCCE5-26F4-F0D6-1D30-33086AE23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82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63D214-722F-A6B3-0BCB-93F7C6B8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743D47-ADFA-ED1B-A633-CBCB616B4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01F7A12-5973-882C-2215-062F5ECFC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3FDA06-C231-7750-075D-D8DB638B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EADFDF-702C-C42E-1534-F7A29227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8CAB594-10F6-637B-C90F-97CF6EDD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0261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CF6267-4D37-CC1A-F943-89678B831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1987D6-2886-E0DB-4078-C76AA931B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DAFF1BC-DBB5-6D2D-7384-E91DBEA6C9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087A799-AA79-80A6-6645-DE92C623F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42DF96-AE44-54E6-BC7C-77B7479192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BF527E6-A51D-777E-B489-81FD80FA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008F72D-A002-4E98-EBCE-9BBD050D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6B7BBA-5EC3-E58E-5619-D9BEDAB1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284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041F11-6370-82A4-8985-C75330265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0385422-F07C-77AD-1907-40587992F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C407959-8692-C569-B7E6-6CCF6AB5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0F20B97-D1C4-4A37-8EA9-42348F9A5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063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6BFC574-FE3B-8170-BECD-62DED54D5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9C9CA8B-6144-2D28-E105-F3627641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88B1299-AA9E-8B54-E190-0EDD4516F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501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CF6A70-93F9-53AB-EC91-CF2A734E7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59B4B4-5D92-8CF1-3411-000232CED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02180C5-E446-F19D-5FA8-8981761B6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4ECBD48-3FD3-FEC4-34DE-E7EDBA96C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8609A8-52F4-01EA-96E4-42C22800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0A66F8D-62F6-1392-658B-C8C2BF52B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30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E7FB75-262E-E9AF-9F4C-01C314FB7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35927F8-D4C3-CBAC-0D9D-8BCB1CBCE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8D1177D-80F0-64C2-0B16-290AEA1FA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77B734B-CDD0-8141-D00A-7D59A8BD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3770F6-0425-CA40-A624-DBC713E9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619871-5642-9E5E-6786-AAAE5AF84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116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6C4BCE-83B9-D1DB-7687-A8BE02C34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BDD97FC-3C98-2811-07C4-531941E9D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D91737-B445-950F-EDC1-0B3970107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5C8D3B-D3AD-4A48-5B2B-2B75E4F6D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98A64D-D9E0-80F7-372E-CF95B7B79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730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8176211-19DA-8101-DD0F-FCB61AA72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D19D634-23C3-862D-8404-038D34B46C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49CC72-A6D8-E62B-0961-A345FBB9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619049-966F-A6A6-694A-2B338465A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073AF4-C11D-4307-F903-F05162989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35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C193845-B14B-C1D9-7FA8-6DE2FEAE5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33393A-91E9-94EF-A690-40FB2C033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14E32D-A778-BFA0-D308-DB01287BD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37A1CA-EDBE-475C-B038-3021E4663D88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88532A-18A1-828D-565E-D8BAB2DD9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73A41-6B11-3A46-1F83-570035781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8073B4-9541-4B2B-A8CA-AB2BFCCEA7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98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963953-EE3B-4FDB-3551-9EA1F240F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2667" y="-18991"/>
            <a:ext cx="5274365" cy="514285"/>
          </a:xfrm>
        </p:spPr>
        <p:txBody>
          <a:bodyPr>
            <a:normAutofit/>
          </a:bodyPr>
          <a:lstStyle/>
          <a:p>
            <a:pPr marR="14604">
              <a:lnSpc>
                <a:spcPts val="1415"/>
              </a:lnSpc>
              <a:spcBef>
                <a:spcPts val="100"/>
              </a:spcBef>
            </a:pPr>
            <a:r>
              <a:rPr lang="it-IT" sz="1100" b="1" spc="-50" dirty="0">
                <a:solidFill>
                  <a:srgbClr val="232323"/>
                </a:solidFill>
                <a:latin typeface="Arial"/>
                <a:cs typeface="Arial"/>
              </a:rPr>
              <a:t>Organigramma</a:t>
            </a:r>
            <a:r>
              <a:rPr lang="it-IT" sz="1100" b="1" spc="10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lang="it-IT" sz="1100" b="1" spc="-30" dirty="0">
                <a:solidFill>
                  <a:srgbClr val="131313"/>
                </a:solidFill>
                <a:latin typeface="Arial"/>
                <a:cs typeface="Arial"/>
              </a:rPr>
              <a:t>R.S.A.</a:t>
            </a:r>
            <a:r>
              <a:rPr lang="it-IT" sz="1100" b="1" spc="-4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lang="it-IT" sz="1100" b="1" spc="-35" dirty="0">
                <a:latin typeface="Arial"/>
                <a:cs typeface="Arial"/>
              </a:rPr>
              <a:t>“Evaristo</a:t>
            </a:r>
            <a:r>
              <a:rPr lang="it-IT" sz="1100" b="1" spc="-20" dirty="0">
                <a:latin typeface="Arial"/>
                <a:cs typeface="Arial"/>
              </a:rPr>
              <a:t> </a:t>
            </a:r>
            <a:r>
              <a:rPr lang="it-IT" sz="1100" b="1" spc="-30" dirty="0">
                <a:latin typeface="Arial"/>
                <a:cs typeface="Arial"/>
              </a:rPr>
              <a:t>Almici"</a:t>
            </a:r>
            <a:r>
              <a:rPr lang="it-IT" sz="1100" b="1" spc="-5" dirty="0">
                <a:latin typeface="Arial"/>
                <a:cs typeface="Arial"/>
              </a:rPr>
              <a:t> </a:t>
            </a:r>
            <a:r>
              <a:rPr lang="it-IT" sz="1100" b="1" spc="-40" dirty="0">
                <a:latin typeface="Arial"/>
                <a:cs typeface="Arial"/>
              </a:rPr>
              <a:t>(aggiornato</a:t>
            </a:r>
            <a:r>
              <a:rPr lang="it-IT" sz="1100" b="1" spc="50" dirty="0"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1F1F1F"/>
                </a:solidFill>
                <a:latin typeface="Arial"/>
                <a:cs typeface="Arial"/>
              </a:rPr>
              <a:t>al</a:t>
            </a:r>
            <a:r>
              <a:rPr lang="it-IT" sz="1100" b="1" spc="-85" dirty="0">
                <a:solidFill>
                  <a:srgbClr val="1F1F1F"/>
                </a:solidFill>
                <a:latin typeface="Arial"/>
                <a:cs typeface="Arial"/>
              </a:rPr>
              <a:t> 19</a:t>
            </a:r>
            <a:r>
              <a:rPr lang="it-IT" sz="1100" b="1" spc="-10" dirty="0">
                <a:solidFill>
                  <a:srgbClr val="131313"/>
                </a:solidFill>
                <a:latin typeface="Arial"/>
                <a:cs typeface="Arial"/>
              </a:rPr>
              <a:t>.02.2026)</a:t>
            </a:r>
            <a:br>
              <a:rPr lang="it-IT" sz="1100" dirty="0">
                <a:latin typeface="Arial"/>
                <a:cs typeface="Arial"/>
              </a:rPr>
            </a:br>
            <a:r>
              <a:rPr lang="it-IT" sz="1100">
                <a:solidFill>
                  <a:srgbClr val="131313"/>
                </a:solidFill>
                <a:latin typeface="Arial MT"/>
                <a:cs typeface="Arial MT"/>
              </a:rPr>
              <a:t>Datore</a:t>
            </a:r>
            <a:r>
              <a:rPr lang="it-IT" sz="1100" spc="7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lang="it-IT" sz="1100">
                <a:solidFill>
                  <a:srgbClr val="2B2B2B"/>
                </a:solidFill>
                <a:latin typeface="Arial MT"/>
                <a:cs typeface="Arial MT"/>
              </a:rPr>
              <a:t>di l</a:t>
            </a:r>
            <a:r>
              <a:rPr lang="it-IT" sz="1100">
                <a:solidFill>
                  <a:srgbClr val="111111"/>
                </a:solidFill>
                <a:latin typeface="Arial MT"/>
                <a:cs typeface="Arial MT"/>
              </a:rPr>
              <a:t>avoro</a:t>
            </a:r>
            <a:r>
              <a:rPr lang="it-IT" sz="1100" dirty="0">
                <a:solidFill>
                  <a:srgbClr val="111111"/>
                </a:solidFill>
                <a:latin typeface="Arial MT"/>
                <a:cs typeface="Arial MT"/>
              </a:rPr>
              <a:t>:</a:t>
            </a:r>
            <a:r>
              <a:rPr lang="it-IT" sz="1100" spc="4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lang="it-IT" sz="1100" dirty="0">
                <a:solidFill>
                  <a:srgbClr val="1F1F1F"/>
                </a:solidFill>
                <a:latin typeface="Arial MT"/>
                <a:cs typeface="Arial MT"/>
              </a:rPr>
              <a:t>Silvana</a:t>
            </a:r>
            <a:r>
              <a:rPr lang="it-IT" sz="1100" spc="45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100" dirty="0">
                <a:solidFill>
                  <a:srgbClr val="1F1F1F"/>
                </a:solidFill>
                <a:latin typeface="Arial MT"/>
                <a:cs typeface="Arial MT"/>
              </a:rPr>
              <a:t>Archetti</a:t>
            </a:r>
            <a:r>
              <a:rPr lang="it-IT" sz="1100" spc="40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100" dirty="0">
                <a:solidFill>
                  <a:srgbClr val="131313"/>
                </a:solidFill>
                <a:latin typeface="Arial MT"/>
                <a:cs typeface="Arial MT"/>
              </a:rPr>
              <a:t>-</a:t>
            </a:r>
            <a:r>
              <a:rPr lang="it-IT" sz="1100" spc="-35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lang="it-IT" sz="1100" dirty="0">
                <a:solidFill>
                  <a:srgbClr val="0F0F0F"/>
                </a:solidFill>
                <a:latin typeface="Arial MT"/>
                <a:cs typeface="Arial MT"/>
              </a:rPr>
              <a:t>Presidente</a:t>
            </a:r>
            <a:r>
              <a:rPr lang="it-IT" sz="1100" spc="6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lang="it-IT" sz="1100" dirty="0">
                <a:solidFill>
                  <a:srgbClr val="2A2A2A"/>
                </a:solidFill>
                <a:latin typeface="Arial MT"/>
                <a:cs typeface="Arial MT"/>
              </a:rPr>
              <a:t>e</a:t>
            </a:r>
            <a:r>
              <a:rPr lang="it-IT" sz="1100" spc="385" dirty="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lang="it-IT" sz="1100" dirty="0">
                <a:solidFill>
                  <a:srgbClr val="1F1F1F"/>
                </a:solidFill>
                <a:latin typeface="Arial MT"/>
                <a:cs typeface="Arial MT"/>
              </a:rPr>
              <a:t>Legale</a:t>
            </a:r>
            <a:r>
              <a:rPr lang="it-IT" sz="1100" spc="45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100" spc="-10" dirty="0">
                <a:latin typeface="Arial MT"/>
                <a:cs typeface="Arial MT"/>
              </a:rPr>
              <a:t>Rappresentante</a:t>
            </a:r>
            <a:endParaRPr lang="it-IT" sz="1100" dirty="0">
              <a:latin typeface="Arial MT"/>
              <a:cs typeface="Arial MT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C933C2B-F81B-09C3-6E85-70BC6B75C2C6}"/>
              </a:ext>
            </a:extLst>
          </p:cNvPr>
          <p:cNvSpPr/>
          <p:nvPr/>
        </p:nvSpPr>
        <p:spPr>
          <a:xfrm>
            <a:off x="3900253" y="602556"/>
            <a:ext cx="4523883" cy="5983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DIRETTORE GENERALE: Sonia Tagliani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RSPP, REFERENTE RAPPORTI CON ATS,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SISTEMA INFORMATIVO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AGGIORNAMENTO DEL PERSONALE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8AE9EB73-E06B-5484-84FC-158A54AED579}"/>
              </a:ext>
            </a:extLst>
          </p:cNvPr>
          <p:cNvCxnSpPr>
            <a:cxnSpLocks/>
          </p:cNvCxnSpPr>
          <p:nvPr/>
        </p:nvCxnSpPr>
        <p:spPr>
          <a:xfrm flipH="1">
            <a:off x="6108053" y="1200904"/>
            <a:ext cx="31167" cy="25669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453CC33-6131-5FBE-35FF-E95201B7534D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645647" y="1200904"/>
            <a:ext cx="516548" cy="2697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06B1FE8B-9DC8-E036-A28A-080C06367E73}"/>
              </a:ext>
            </a:extLst>
          </p:cNvPr>
          <p:cNvSpPr/>
          <p:nvPr/>
        </p:nvSpPr>
        <p:spPr>
          <a:xfrm>
            <a:off x="4460537" y="1290173"/>
            <a:ext cx="1185109" cy="3609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</a:rPr>
              <a:t>RSPP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Sonia Tagliani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41E4D22C-A706-F151-55FE-D5A07AC99207}"/>
              </a:ext>
            </a:extLst>
          </p:cNvPr>
          <p:cNvCxnSpPr/>
          <p:nvPr/>
        </p:nvCxnSpPr>
        <p:spPr>
          <a:xfrm>
            <a:off x="4592885" y="1651120"/>
            <a:ext cx="0" cy="2767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D718C2AC-C8DC-2218-6610-99B5DB74161D}"/>
              </a:ext>
            </a:extLst>
          </p:cNvPr>
          <p:cNvCxnSpPr/>
          <p:nvPr/>
        </p:nvCxnSpPr>
        <p:spPr>
          <a:xfrm>
            <a:off x="5479211" y="1651120"/>
            <a:ext cx="0" cy="2767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80353A7C-5AB4-BED5-F39A-C97636288571}"/>
              </a:ext>
            </a:extLst>
          </p:cNvPr>
          <p:cNvSpPr/>
          <p:nvPr/>
        </p:nvSpPr>
        <p:spPr>
          <a:xfrm>
            <a:off x="4144711" y="1927847"/>
            <a:ext cx="791070" cy="3609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Addetti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antincendio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6F4D5E2-6B05-2D09-9B80-C7890272F9A6}"/>
              </a:ext>
            </a:extLst>
          </p:cNvPr>
          <p:cNvSpPr/>
          <p:nvPr/>
        </p:nvSpPr>
        <p:spPr>
          <a:xfrm>
            <a:off x="5075650" y="1927847"/>
            <a:ext cx="882811" cy="3609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Addetti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Primo </a:t>
            </a:r>
            <a:r>
              <a:rPr lang="it-IT" sz="800" dirty="0" err="1">
                <a:solidFill>
                  <a:schemeClr val="tx1"/>
                </a:solidFill>
              </a:rPr>
              <a:t>Socc</a:t>
            </a:r>
            <a:r>
              <a:rPr lang="it-IT" sz="900" dirty="0">
                <a:solidFill>
                  <a:schemeClr val="tx1"/>
                </a:solidFill>
              </a:rPr>
              <a:t>.</a:t>
            </a:r>
            <a:endParaRPr lang="it-IT" sz="800" dirty="0">
              <a:solidFill>
                <a:schemeClr val="tx1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A3D9368-6BDE-DA43-3504-2FD0DFE1F98F}"/>
              </a:ext>
            </a:extLst>
          </p:cNvPr>
          <p:cNvSpPr/>
          <p:nvPr/>
        </p:nvSpPr>
        <p:spPr>
          <a:xfrm>
            <a:off x="6460565" y="1227138"/>
            <a:ext cx="1684923" cy="6978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AMMINISTRATIVO</a:t>
            </a:r>
            <a:r>
              <a:rPr lang="it-IT" sz="800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it-IT" sz="800" dirty="0" err="1">
                <a:solidFill>
                  <a:schemeClr val="tx1"/>
                </a:solidFill>
              </a:rPr>
              <a:t>Bedussi</a:t>
            </a:r>
            <a:r>
              <a:rPr lang="it-IT" sz="800" dirty="0">
                <a:solidFill>
                  <a:schemeClr val="tx1"/>
                </a:solidFill>
              </a:rPr>
              <a:t> Elisa (in maternità)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Comai Francesca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Miglio Laura</a:t>
            </a:r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5A3F2E3E-B434-CCE7-F737-7BF5EB56B8DA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6125349" y="1573438"/>
            <a:ext cx="335216" cy="26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93AD1BAC-F742-E82C-58C6-E2A077463825}"/>
              </a:ext>
            </a:extLst>
          </p:cNvPr>
          <p:cNvSpPr/>
          <p:nvPr/>
        </p:nvSpPr>
        <p:spPr>
          <a:xfrm>
            <a:off x="8534307" y="1228587"/>
            <a:ext cx="1903291" cy="438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AMICI CASA DI RIPOSO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SUPPORTO AI SERVIZI ANIMAZIONE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F1AB173-1A3A-27E2-4AC1-0F839D8CDC1B}"/>
              </a:ext>
            </a:extLst>
          </p:cNvPr>
          <p:cNvSpPr/>
          <p:nvPr/>
        </p:nvSpPr>
        <p:spPr>
          <a:xfrm>
            <a:off x="8534307" y="1789483"/>
            <a:ext cx="1903291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AUSER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SERVIZIO TRASPORTO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DFFAA70-C368-1297-0FE6-13D8179C1B8C}"/>
              </a:ext>
            </a:extLst>
          </p:cNvPr>
          <p:cNvSpPr/>
          <p:nvPr/>
        </p:nvSpPr>
        <p:spPr>
          <a:xfrm>
            <a:off x="6481839" y="2090450"/>
            <a:ext cx="1370820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PORTINERIA: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Personale dipendente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 e Volontari per Rezzato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2446DED-63CB-5BA5-A63E-E1F9D99F9E11}"/>
              </a:ext>
            </a:extLst>
          </p:cNvPr>
          <p:cNvSpPr/>
          <p:nvPr/>
        </p:nvSpPr>
        <p:spPr>
          <a:xfrm>
            <a:off x="6494314" y="2747227"/>
            <a:ext cx="767838" cy="3774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PREPOSTI: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Infermieri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CFB3695A-447F-4E18-B679-96C09336DBE5}"/>
              </a:ext>
            </a:extLst>
          </p:cNvPr>
          <p:cNvCxnSpPr/>
          <p:nvPr/>
        </p:nvCxnSpPr>
        <p:spPr>
          <a:xfrm>
            <a:off x="6125349" y="2415589"/>
            <a:ext cx="35648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68E7A1E9-F8B9-E834-BB0A-DBA2C3624102}"/>
              </a:ext>
            </a:extLst>
          </p:cNvPr>
          <p:cNvCxnSpPr/>
          <p:nvPr/>
        </p:nvCxnSpPr>
        <p:spPr>
          <a:xfrm>
            <a:off x="6121606" y="2927443"/>
            <a:ext cx="35648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C342C31E-1F14-721A-B8C1-244117EA3A9F}"/>
              </a:ext>
            </a:extLst>
          </p:cNvPr>
          <p:cNvCxnSpPr>
            <a:cxnSpLocks/>
          </p:cNvCxnSpPr>
          <p:nvPr/>
        </p:nvCxnSpPr>
        <p:spPr>
          <a:xfrm flipH="1">
            <a:off x="8168464" y="1209207"/>
            <a:ext cx="4124" cy="5625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6BACEFFF-DC55-CA74-5165-5E63FAFFF00B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8168464" y="1771791"/>
            <a:ext cx="365843" cy="2955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2EEF94B1-DBA1-0FEB-2166-BA53142414E1}"/>
              </a:ext>
            </a:extLst>
          </p:cNvPr>
          <p:cNvCxnSpPr>
            <a:cxnSpLocks/>
          </p:cNvCxnSpPr>
          <p:nvPr/>
        </p:nvCxnSpPr>
        <p:spPr>
          <a:xfrm flipH="1">
            <a:off x="8168464" y="1415843"/>
            <a:ext cx="374091" cy="3559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ttangolo 46">
            <a:extLst>
              <a:ext uri="{FF2B5EF4-FFF2-40B4-BE49-F238E27FC236}">
                <a16:creationId xmlns:a16="http://schemas.microsoft.com/office/drawing/2014/main" id="{0E70E781-B05C-60C2-58A8-D0C4A921DD63}"/>
              </a:ext>
            </a:extLst>
          </p:cNvPr>
          <p:cNvSpPr/>
          <p:nvPr/>
        </p:nvSpPr>
        <p:spPr>
          <a:xfrm>
            <a:off x="4582889" y="2755501"/>
            <a:ext cx="1185109" cy="3609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>
                <a:solidFill>
                  <a:schemeClr val="tx1"/>
                </a:solidFill>
              </a:rPr>
              <a:t>RLS</a:t>
            </a:r>
          </a:p>
          <a:p>
            <a:pPr algn="ctr"/>
            <a:r>
              <a:rPr lang="it-IT" sz="700" dirty="0">
                <a:solidFill>
                  <a:schemeClr val="tx1"/>
                </a:solidFill>
              </a:rPr>
              <a:t>Mor Sonia</a:t>
            </a:r>
            <a:endParaRPr lang="it-IT" sz="1050" dirty="0">
              <a:solidFill>
                <a:schemeClr val="tx1"/>
              </a:solidFill>
            </a:endParaRP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1BB8C87A-0C5C-BEF5-F7B5-471379AFD4C5}"/>
              </a:ext>
            </a:extLst>
          </p:cNvPr>
          <p:cNvCxnSpPr/>
          <p:nvPr/>
        </p:nvCxnSpPr>
        <p:spPr>
          <a:xfrm>
            <a:off x="5775656" y="2930182"/>
            <a:ext cx="35648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ttangolo 48">
            <a:extLst>
              <a:ext uri="{FF2B5EF4-FFF2-40B4-BE49-F238E27FC236}">
                <a16:creationId xmlns:a16="http://schemas.microsoft.com/office/drawing/2014/main" id="{939149BE-01AD-FB5F-6856-773C5905154B}"/>
              </a:ext>
            </a:extLst>
          </p:cNvPr>
          <p:cNvSpPr/>
          <p:nvPr/>
        </p:nvSpPr>
        <p:spPr>
          <a:xfrm>
            <a:off x="494444" y="1849934"/>
            <a:ext cx="3167503" cy="11311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RESPONSABILE SANITARIO: Dott.ssa Cesaretti Myriam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REFERENTE PER VALIDAZIONE PROTOCOLLI,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RAPPORTI CON ATS IN MATERIA DI PREVENZIONE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ED EDUCAZIONE ALLA SALUTE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VIGILANZA SUGLI ASPETTI IGIENICO-SANITARI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PROTEZIONE GIURIDICA/PUBBLICA TUTELA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RESPONSABILE QUALITA’ – RISK MANAGER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RESPONSABILE EMERGENZA PANDEMICA (REP)</a:t>
            </a: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770B67CA-DA32-0552-311E-BB4DBF7C484F}"/>
              </a:ext>
            </a:extLst>
          </p:cNvPr>
          <p:cNvCxnSpPr>
            <a:cxnSpLocks/>
          </p:cNvCxnSpPr>
          <p:nvPr/>
        </p:nvCxnSpPr>
        <p:spPr>
          <a:xfrm flipV="1">
            <a:off x="3653376" y="2415487"/>
            <a:ext cx="2471973" cy="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9A8A118F-15C0-ACEC-FE41-5E9D769A92F4}"/>
              </a:ext>
            </a:extLst>
          </p:cNvPr>
          <p:cNvCxnSpPr>
            <a:cxnSpLocks/>
          </p:cNvCxnSpPr>
          <p:nvPr/>
        </p:nvCxnSpPr>
        <p:spPr>
          <a:xfrm flipV="1">
            <a:off x="877605" y="3272871"/>
            <a:ext cx="8584546" cy="15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Rettangolo 59">
            <a:extLst>
              <a:ext uri="{FF2B5EF4-FFF2-40B4-BE49-F238E27FC236}">
                <a16:creationId xmlns:a16="http://schemas.microsoft.com/office/drawing/2014/main" id="{AF907E74-1129-9DAC-AC59-740300E1323F}"/>
              </a:ext>
            </a:extLst>
          </p:cNvPr>
          <p:cNvSpPr/>
          <p:nvPr/>
        </p:nvSpPr>
        <p:spPr>
          <a:xfrm>
            <a:off x="5547632" y="3465107"/>
            <a:ext cx="1140778" cy="570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PODOLOGO: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Claudio Di Calì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06EF7B92-E798-E147-9E9E-4946D41E45A5}"/>
              </a:ext>
            </a:extLst>
          </p:cNvPr>
          <p:cNvSpPr/>
          <p:nvPr/>
        </p:nvSpPr>
        <p:spPr>
          <a:xfrm>
            <a:off x="3842431" y="3465107"/>
            <a:ext cx="1268204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FISIATRA: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Ceriani Silvia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62" name="Rettangolo 61">
            <a:extLst>
              <a:ext uri="{FF2B5EF4-FFF2-40B4-BE49-F238E27FC236}">
                <a16:creationId xmlns:a16="http://schemas.microsoft.com/office/drawing/2014/main" id="{90BA9858-0E9E-804B-2097-CE5E21608B64}"/>
              </a:ext>
            </a:extLst>
          </p:cNvPr>
          <p:cNvSpPr/>
          <p:nvPr/>
        </p:nvSpPr>
        <p:spPr>
          <a:xfrm>
            <a:off x="7125407" y="3452139"/>
            <a:ext cx="1268204" cy="571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CAPOSALA: </a:t>
            </a:r>
          </a:p>
          <a:p>
            <a:pPr algn="ctr"/>
            <a:r>
              <a:rPr lang="it-IT" sz="800" dirty="0" err="1">
                <a:solidFill>
                  <a:schemeClr val="tx1"/>
                </a:solidFill>
              </a:rPr>
              <a:t>Dauti</a:t>
            </a:r>
            <a:r>
              <a:rPr lang="it-IT" sz="800" dirty="0">
                <a:solidFill>
                  <a:schemeClr val="tx1"/>
                </a:solidFill>
              </a:rPr>
              <a:t> </a:t>
            </a:r>
            <a:r>
              <a:rPr lang="it-IT" sz="800" dirty="0" err="1">
                <a:solidFill>
                  <a:schemeClr val="tx1"/>
                </a:solidFill>
              </a:rPr>
              <a:t>Mirushe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73A3A11C-8CAA-CD18-7EBB-FF571AFD0813}"/>
              </a:ext>
            </a:extLst>
          </p:cNvPr>
          <p:cNvSpPr/>
          <p:nvPr/>
        </p:nvSpPr>
        <p:spPr>
          <a:xfrm>
            <a:off x="8830608" y="3463022"/>
            <a:ext cx="1268204" cy="572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ANIMAZIONE: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Ferrari Chiara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Slaviero Alessandra</a:t>
            </a:r>
          </a:p>
        </p:txBody>
      </p:sp>
      <p:sp>
        <p:nvSpPr>
          <p:cNvPr id="64" name="Rettangolo 63">
            <a:extLst>
              <a:ext uri="{FF2B5EF4-FFF2-40B4-BE49-F238E27FC236}">
                <a16:creationId xmlns:a16="http://schemas.microsoft.com/office/drawing/2014/main" id="{16EF9C39-6B9E-5950-ECF3-AEB492A280F7}"/>
              </a:ext>
            </a:extLst>
          </p:cNvPr>
          <p:cNvSpPr/>
          <p:nvPr/>
        </p:nvSpPr>
        <p:spPr>
          <a:xfrm>
            <a:off x="3846283" y="4204911"/>
            <a:ext cx="1268204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FISIOTERAPISTE: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Perlato Chiara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Ferrara Rosa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DC3ADB26-07C2-755B-3C2C-6211634F153D}"/>
              </a:ext>
            </a:extLst>
          </p:cNvPr>
          <p:cNvSpPr/>
          <p:nvPr/>
        </p:nvSpPr>
        <p:spPr>
          <a:xfrm>
            <a:off x="4258816" y="4926920"/>
            <a:ext cx="2159429" cy="4363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OSS/ASA: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Dipendenti e Ag. Interinale per sostituzioni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CB4082D8-6A71-8B7A-5DF2-42873CBB2796}"/>
              </a:ext>
            </a:extLst>
          </p:cNvPr>
          <p:cNvSpPr/>
          <p:nvPr/>
        </p:nvSpPr>
        <p:spPr>
          <a:xfrm>
            <a:off x="7780104" y="4129070"/>
            <a:ext cx="2221924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INFERMIERI::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Studio infermieristico Associato Franciacorta +  Baronio Romina (dipendente con distacco)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6D00243A-0EFF-FB79-2D16-680FFEF177BC}"/>
              </a:ext>
            </a:extLst>
          </p:cNvPr>
          <p:cNvCxnSpPr>
            <a:cxnSpLocks/>
          </p:cNvCxnSpPr>
          <p:nvPr/>
        </p:nvCxnSpPr>
        <p:spPr>
          <a:xfrm>
            <a:off x="6957908" y="3281143"/>
            <a:ext cx="0" cy="24179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A4004D8E-F13F-31E3-7449-7BD317276904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4476533" y="3272870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Connettore diritto 70">
            <a:extLst>
              <a:ext uri="{FF2B5EF4-FFF2-40B4-BE49-F238E27FC236}">
                <a16:creationId xmlns:a16="http://schemas.microsoft.com/office/drawing/2014/main" id="{CADE2FCC-9186-4F89-BFB4-B73881538E7E}"/>
              </a:ext>
            </a:extLst>
          </p:cNvPr>
          <p:cNvCxnSpPr>
            <a:cxnSpLocks/>
          </p:cNvCxnSpPr>
          <p:nvPr/>
        </p:nvCxnSpPr>
        <p:spPr>
          <a:xfrm flipV="1">
            <a:off x="4476533" y="4023150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E530A7AA-87A1-2BAF-BF7A-F0F068A37FE3}"/>
              </a:ext>
            </a:extLst>
          </p:cNvPr>
          <p:cNvCxnSpPr>
            <a:cxnSpLocks/>
          </p:cNvCxnSpPr>
          <p:nvPr/>
        </p:nvCxnSpPr>
        <p:spPr>
          <a:xfrm flipV="1">
            <a:off x="7753688" y="3270785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ttore diritto 72">
            <a:extLst>
              <a:ext uri="{FF2B5EF4-FFF2-40B4-BE49-F238E27FC236}">
                <a16:creationId xmlns:a16="http://schemas.microsoft.com/office/drawing/2014/main" id="{12838D16-B205-64D0-035F-E5E9202C6AE4}"/>
              </a:ext>
            </a:extLst>
          </p:cNvPr>
          <p:cNvCxnSpPr>
            <a:cxnSpLocks/>
          </p:cNvCxnSpPr>
          <p:nvPr/>
        </p:nvCxnSpPr>
        <p:spPr>
          <a:xfrm flipV="1">
            <a:off x="9462151" y="3262312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Connettore diritto 73">
            <a:extLst>
              <a:ext uri="{FF2B5EF4-FFF2-40B4-BE49-F238E27FC236}">
                <a16:creationId xmlns:a16="http://schemas.microsoft.com/office/drawing/2014/main" id="{FBB66423-8E5C-191C-A89C-D2BA4F60FF7B}"/>
              </a:ext>
            </a:extLst>
          </p:cNvPr>
          <p:cNvCxnSpPr>
            <a:cxnSpLocks/>
          </p:cNvCxnSpPr>
          <p:nvPr/>
        </p:nvCxnSpPr>
        <p:spPr>
          <a:xfrm>
            <a:off x="6949994" y="4420185"/>
            <a:ext cx="8357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Connettore diritto 75">
            <a:extLst>
              <a:ext uri="{FF2B5EF4-FFF2-40B4-BE49-F238E27FC236}">
                <a16:creationId xmlns:a16="http://schemas.microsoft.com/office/drawing/2014/main" id="{7FD714FE-7B15-7461-EA9F-1794B45E742F}"/>
              </a:ext>
            </a:extLst>
          </p:cNvPr>
          <p:cNvCxnSpPr>
            <a:cxnSpLocks/>
          </p:cNvCxnSpPr>
          <p:nvPr/>
        </p:nvCxnSpPr>
        <p:spPr>
          <a:xfrm>
            <a:off x="6418245" y="5145115"/>
            <a:ext cx="53909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0" name="Rettangolo 79">
            <a:extLst>
              <a:ext uri="{FF2B5EF4-FFF2-40B4-BE49-F238E27FC236}">
                <a16:creationId xmlns:a16="http://schemas.microsoft.com/office/drawing/2014/main" id="{8A224ACD-1FED-D0EF-F907-427400329655}"/>
              </a:ext>
            </a:extLst>
          </p:cNvPr>
          <p:cNvSpPr/>
          <p:nvPr/>
        </p:nvSpPr>
        <p:spPr>
          <a:xfrm>
            <a:off x="2464404" y="5928823"/>
            <a:ext cx="2159429" cy="5135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LAVANDERIA: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Dipendenti: biancheria ospiti</a:t>
            </a:r>
          </a:p>
          <a:p>
            <a:pPr algn="ctr"/>
            <a:r>
              <a:rPr lang="it-IT" sz="800" dirty="0" err="1">
                <a:solidFill>
                  <a:schemeClr val="tx1"/>
                </a:solidFill>
              </a:rPr>
              <a:t>Neproma</a:t>
            </a:r>
            <a:r>
              <a:rPr lang="it-IT" sz="800" dirty="0">
                <a:solidFill>
                  <a:schemeClr val="tx1"/>
                </a:solidFill>
              </a:rPr>
              <a:t>: biancheria piana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81" name="Connettore diritto 80">
            <a:extLst>
              <a:ext uri="{FF2B5EF4-FFF2-40B4-BE49-F238E27FC236}">
                <a16:creationId xmlns:a16="http://schemas.microsoft.com/office/drawing/2014/main" id="{1B748C1C-0755-FC14-9BD0-E9187BBFDACF}"/>
              </a:ext>
            </a:extLst>
          </p:cNvPr>
          <p:cNvCxnSpPr>
            <a:cxnSpLocks/>
          </p:cNvCxnSpPr>
          <p:nvPr/>
        </p:nvCxnSpPr>
        <p:spPr>
          <a:xfrm>
            <a:off x="3544118" y="5702576"/>
            <a:ext cx="682928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Rettangolo 82">
            <a:extLst>
              <a:ext uri="{FF2B5EF4-FFF2-40B4-BE49-F238E27FC236}">
                <a16:creationId xmlns:a16="http://schemas.microsoft.com/office/drawing/2014/main" id="{87CBA19D-A602-D678-69E1-E55FD59EA9A0}"/>
              </a:ext>
            </a:extLst>
          </p:cNvPr>
          <p:cNvSpPr/>
          <p:nvPr/>
        </p:nvSpPr>
        <p:spPr>
          <a:xfrm>
            <a:off x="4740832" y="5925968"/>
            <a:ext cx="2159429" cy="539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RISTORAZIONE;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CIRFOOD S.C.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68B70F28-16B8-5037-2897-8FE3EC825D42}"/>
              </a:ext>
            </a:extLst>
          </p:cNvPr>
          <p:cNvSpPr/>
          <p:nvPr/>
        </p:nvSpPr>
        <p:spPr>
          <a:xfrm>
            <a:off x="7017260" y="5920437"/>
            <a:ext cx="2159429" cy="5394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PULIZIE: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CONSOLI SPA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DF8E8740-C4D1-7245-F554-7DACAC840A87}"/>
              </a:ext>
            </a:extLst>
          </p:cNvPr>
          <p:cNvSpPr/>
          <p:nvPr/>
        </p:nvSpPr>
        <p:spPr>
          <a:xfrm>
            <a:off x="9293688" y="5910182"/>
            <a:ext cx="2159429" cy="5496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 </a:t>
            </a:r>
            <a:r>
              <a:rPr lang="it-IT" sz="800" b="1">
                <a:solidFill>
                  <a:schemeClr val="tx1"/>
                </a:solidFill>
              </a:rPr>
              <a:t>VARI: </a:t>
            </a:r>
            <a:r>
              <a:rPr lang="it-IT" sz="800">
                <a:solidFill>
                  <a:schemeClr val="tx1"/>
                </a:solidFill>
              </a:rPr>
              <a:t>PARRUCCHIERA </a:t>
            </a:r>
            <a:endParaRPr lang="it-IT" sz="800" dirty="0">
              <a:solidFill>
                <a:schemeClr val="tx1"/>
              </a:solidFill>
            </a:endParaRP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ELISIR DI BELLEZZA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88" name="Connettore diritto 87">
            <a:extLst>
              <a:ext uri="{FF2B5EF4-FFF2-40B4-BE49-F238E27FC236}">
                <a16:creationId xmlns:a16="http://schemas.microsoft.com/office/drawing/2014/main" id="{82FE7D98-C20A-3409-F094-BDF82E24AABA}"/>
              </a:ext>
            </a:extLst>
          </p:cNvPr>
          <p:cNvCxnSpPr>
            <a:cxnSpLocks/>
            <a:stCxn id="80" idx="0"/>
          </p:cNvCxnSpPr>
          <p:nvPr/>
        </p:nvCxnSpPr>
        <p:spPr>
          <a:xfrm flipV="1">
            <a:off x="3544119" y="5701942"/>
            <a:ext cx="0" cy="2268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ttore diritto 92">
            <a:extLst>
              <a:ext uri="{FF2B5EF4-FFF2-40B4-BE49-F238E27FC236}">
                <a16:creationId xmlns:a16="http://schemas.microsoft.com/office/drawing/2014/main" id="{34D1BCE4-B1C5-5376-CC98-38A5BFB27312}"/>
              </a:ext>
            </a:extLst>
          </p:cNvPr>
          <p:cNvCxnSpPr>
            <a:cxnSpLocks/>
          </p:cNvCxnSpPr>
          <p:nvPr/>
        </p:nvCxnSpPr>
        <p:spPr>
          <a:xfrm flipV="1">
            <a:off x="5780840" y="5699087"/>
            <a:ext cx="0" cy="2268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Connettore diritto 93">
            <a:extLst>
              <a:ext uri="{FF2B5EF4-FFF2-40B4-BE49-F238E27FC236}">
                <a16:creationId xmlns:a16="http://schemas.microsoft.com/office/drawing/2014/main" id="{FC1EE86B-F332-F1ED-3ACD-274903B2D691}"/>
              </a:ext>
            </a:extLst>
          </p:cNvPr>
          <p:cNvCxnSpPr>
            <a:cxnSpLocks/>
          </p:cNvCxnSpPr>
          <p:nvPr/>
        </p:nvCxnSpPr>
        <p:spPr>
          <a:xfrm flipV="1">
            <a:off x="8096974" y="5699087"/>
            <a:ext cx="0" cy="2176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Connettore diritto 95">
            <a:extLst>
              <a:ext uri="{FF2B5EF4-FFF2-40B4-BE49-F238E27FC236}">
                <a16:creationId xmlns:a16="http://schemas.microsoft.com/office/drawing/2014/main" id="{7C8CB6E4-14A3-C57A-9791-D61A504A773B}"/>
              </a:ext>
            </a:extLst>
          </p:cNvPr>
          <p:cNvCxnSpPr>
            <a:cxnSpLocks/>
          </p:cNvCxnSpPr>
          <p:nvPr/>
        </p:nvCxnSpPr>
        <p:spPr>
          <a:xfrm flipV="1">
            <a:off x="10373402" y="5699087"/>
            <a:ext cx="0" cy="2176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ttore diritto 99">
            <a:extLst>
              <a:ext uri="{FF2B5EF4-FFF2-40B4-BE49-F238E27FC236}">
                <a16:creationId xmlns:a16="http://schemas.microsoft.com/office/drawing/2014/main" id="{226176EC-44EB-0F5F-5B50-E15D84CF0072}"/>
              </a:ext>
            </a:extLst>
          </p:cNvPr>
          <p:cNvCxnSpPr>
            <a:cxnSpLocks/>
          </p:cNvCxnSpPr>
          <p:nvPr/>
        </p:nvCxnSpPr>
        <p:spPr>
          <a:xfrm flipV="1">
            <a:off x="2073020" y="2981040"/>
            <a:ext cx="0" cy="4710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F4C5F53D-9680-1217-393B-BE972ED1DDFC}"/>
              </a:ext>
            </a:extLst>
          </p:cNvPr>
          <p:cNvSpPr/>
          <p:nvPr/>
        </p:nvSpPr>
        <p:spPr>
          <a:xfrm>
            <a:off x="1429928" y="3466781"/>
            <a:ext cx="1772227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MEDICI COLLABORATORI: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Elena Rovizzi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Nada Kostaj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Angelo Forti (sostituzioni)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8692CFD9-C0C6-F8A1-7E36-E8FD1662FB85}"/>
              </a:ext>
            </a:extLst>
          </p:cNvPr>
          <p:cNvSpPr/>
          <p:nvPr/>
        </p:nvSpPr>
        <p:spPr>
          <a:xfrm>
            <a:off x="1439013" y="4198795"/>
            <a:ext cx="1763143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REFERENTE SERVIZIO REPERIBILITA’ NOTTURNA: </a:t>
            </a:r>
            <a:endParaRPr lang="it-IT" sz="800" dirty="0">
              <a:solidFill>
                <a:schemeClr val="tx1"/>
              </a:solidFill>
            </a:endParaRP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Paolo Pavia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109" name="Connettore diritto 108">
            <a:extLst>
              <a:ext uri="{FF2B5EF4-FFF2-40B4-BE49-F238E27FC236}">
                <a16:creationId xmlns:a16="http://schemas.microsoft.com/office/drawing/2014/main" id="{C41A7238-B2DC-5726-2C24-AE32F68332CD}"/>
              </a:ext>
            </a:extLst>
          </p:cNvPr>
          <p:cNvCxnSpPr>
            <a:cxnSpLocks/>
          </p:cNvCxnSpPr>
          <p:nvPr/>
        </p:nvCxnSpPr>
        <p:spPr>
          <a:xfrm flipV="1">
            <a:off x="892379" y="3288282"/>
            <a:ext cx="0" cy="11958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ttore diritto 110">
            <a:extLst>
              <a:ext uri="{FF2B5EF4-FFF2-40B4-BE49-F238E27FC236}">
                <a16:creationId xmlns:a16="http://schemas.microsoft.com/office/drawing/2014/main" id="{F0BEAFA3-57EB-967F-E7AD-C23E7D24F38A}"/>
              </a:ext>
            </a:extLst>
          </p:cNvPr>
          <p:cNvCxnSpPr>
            <a:cxnSpLocks/>
          </p:cNvCxnSpPr>
          <p:nvPr/>
        </p:nvCxnSpPr>
        <p:spPr>
          <a:xfrm>
            <a:off x="892379" y="4484092"/>
            <a:ext cx="549260" cy="451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0D7A30A5-B1BF-4F1E-CADD-85C13F8881DB}"/>
              </a:ext>
            </a:extLst>
          </p:cNvPr>
          <p:cNvSpPr/>
          <p:nvPr/>
        </p:nvSpPr>
        <p:spPr>
          <a:xfrm>
            <a:off x="1440945" y="4954965"/>
            <a:ext cx="1772233" cy="7184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REPERIBILITA’ NOTTURNA: </a:t>
            </a:r>
            <a:endParaRPr lang="it-IT" sz="800" dirty="0">
              <a:solidFill>
                <a:schemeClr val="tx1"/>
              </a:solidFill>
            </a:endParaRP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Nada Kostaj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Paolo Pavia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Fabio Claudio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118" name="Connettore diritto 117">
            <a:extLst>
              <a:ext uri="{FF2B5EF4-FFF2-40B4-BE49-F238E27FC236}">
                <a16:creationId xmlns:a16="http://schemas.microsoft.com/office/drawing/2014/main" id="{E8EA4A9D-E80C-6F4A-5680-9EF95AF60618}"/>
              </a:ext>
            </a:extLst>
          </p:cNvPr>
          <p:cNvCxnSpPr>
            <a:cxnSpLocks/>
          </p:cNvCxnSpPr>
          <p:nvPr/>
        </p:nvCxnSpPr>
        <p:spPr>
          <a:xfrm flipV="1">
            <a:off x="2050985" y="4756717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D224D339-1406-F095-A013-0065FF6FAF91}"/>
              </a:ext>
            </a:extLst>
          </p:cNvPr>
          <p:cNvSpPr/>
          <p:nvPr/>
        </p:nvSpPr>
        <p:spPr>
          <a:xfrm>
            <a:off x="8534306" y="2416137"/>
            <a:ext cx="1903291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PER REZZATO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SERVIZIO PICCOLE MANUTENZIONI,  GIARDINO E SERVIZIO PORTINERIA</a:t>
            </a:r>
            <a:endParaRPr lang="it-IT" sz="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66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285</Words>
  <Application>Microsoft Office PowerPoint</Application>
  <PresentationFormat>Widescreen</PresentationFormat>
  <Paragraphs>71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MT</vt:lpstr>
      <vt:lpstr>Tema di Office</vt:lpstr>
      <vt:lpstr>Organigramma R.S.A. “Evaristo Almici" (aggiornato al 19.02.2026) Datore di lavoro: Silvana Archetti - Presidente e Legale Rappresentante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paghe</dc:creator>
  <cp:lastModifiedBy>direzione</cp:lastModifiedBy>
  <cp:revision>9</cp:revision>
  <cp:lastPrinted>2025-12-31T08:16:05Z</cp:lastPrinted>
  <dcterms:created xsi:type="dcterms:W3CDTF">2025-12-30T11:27:34Z</dcterms:created>
  <dcterms:modified xsi:type="dcterms:W3CDTF">2026-02-20T11:28:37Z</dcterms:modified>
</cp:coreProperties>
</file>